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5" r:id="rId4"/>
    <p:sldMasterId id="2147483716" r:id="rId5"/>
    <p:sldMasterId id="214748371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y="6858000" cx="12192000"/>
  <p:notesSz cx="6858000" cy="9144000"/>
  <p:embeddedFontLst>
    <p:embeddedFont>
      <p:font typeface="Crimson Text SemiBold"/>
      <p:regular r:id="rId46"/>
      <p:bold r:id="rId47"/>
      <p:italic r:id="rId48"/>
      <p:boldItalic r:id="rId49"/>
    </p:embeddedFont>
    <p:embeddedFont>
      <p:font typeface="Work Sans Medium"/>
      <p:regular r:id="rId50"/>
      <p:bold r:id="rId51"/>
    </p:embeddedFont>
    <p:embeddedFont>
      <p:font typeface="Work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767">
          <p15:clr>
            <a:srgbClr val="A4A3A4"/>
          </p15:clr>
        </p15:guide>
        <p15:guide id="4" pos="604">
          <p15:clr>
            <a:srgbClr val="A4A3A4"/>
          </p15:clr>
        </p15:guide>
        <p15:guide id="5" orient="horz" pos="10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67" orient="horz"/>
        <p:guide pos="604"/>
        <p:guide pos="10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CrimsonTextSemiBold-regular.fntdata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CrimsonTextSemiBold-italic.fntdata"/><Relationship Id="rId47" Type="http://schemas.openxmlformats.org/officeDocument/2006/relationships/font" Target="fonts/CrimsonTextSemiBold-bold.fntdata"/><Relationship Id="rId49" Type="http://schemas.openxmlformats.org/officeDocument/2006/relationships/font" Target="fonts/CrimsonTextSemiBold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WorkSansMedium-bold.fntdata"/><Relationship Id="rId50" Type="http://schemas.openxmlformats.org/officeDocument/2006/relationships/font" Target="fonts/WorkSansMedium-regular.fntdata"/><Relationship Id="rId53" Type="http://schemas.openxmlformats.org/officeDocument/2006/relationships/font" Target="fonts/WorkSans-bold.fntdata"/><Relationship Id="rId52" Type="http://schemas.openxmlformats.org/officeDocument/2006/relationships/font" Target="fonts/Work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485d0c288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485d0c288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Introduce 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reliability vs speed of delivery trade-off is a false </a:t>
            </a:r>
            <a:r>
              <a:rPr lang="en-US"/>
              <a:t>dichotomy</a:t>
            </a:r>
            <a:r>
              <a:rPr lang="en-US"/>
              <a:t> (as mentioned in Monday morning keynote)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How do you architect your system to remove this trade off?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Why is Java a good language to help you achieve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4485d0c288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53dc9cf7b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453dc9cf7b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2" name="Google Shape;452;g453dc9cf7b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Rather than the traditional banking monolith or microservices we decided to take an approach in-between these two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contained systems are systems designed to do a particular job that have: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Their own data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Their own logic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Their own APIs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include: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system to process card payments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system to send out payments to other banks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system to maintain the ledger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don’t fully follow the SCS architecture, but we take a reasonable amount from it.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are not microservices (more micro-liths)</a:t>
            </a:r>
            <a:endParaRPr/>
          </a:p>
        </p:txBody>
      </p:sp>
      <p:sp>
        <p:nvSpPr>
          <p:cNvPr id="460" name="Google Shape;460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485d0c288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4485d0c288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Multiple instances of each service running in EC2 instances</a:t>
            </a:r>
            <a:endParaRPr/>
          </a:p>
          <a:p>
            <a:pPr indent="-1397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All services have their own Postgres database run in an RDS instance </a:t>
            </a:r>
            <a:endParaRPr/>
          </a:p>
          <a:p>
            <a:pPr indent="-1397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Inter-service comms is async (mostly) via a REST API</a:t>
            </a:r>
            <a:endParaRPr/>
          </a:p>
          <a:p>
            <a:pPr indent="-1397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Mobile &amp; management layers integrates data from different services</a:t>
            </a:r>
            <a:endParaRPr/>
          </a:p>
          <a:p>
            <a:pPr indent="-1397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No distributed transactions</a:t>
            </a:r>
            <a:endParaRPr/>
          </a:p>
          <a:p>
            <a:pPr indent="-1397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No start-up dependencies</a:t>
            </a:r>
            <a:endParaRPr/>
          </a:p>
        </p:txBody>
      </p:sp>
      <p:sp>
        <p:nvSpPr>
          <p:cNvPr id="470" name="Google Shape;470;g4485d0c288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42727e4ff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442727e4ff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Hypothetically if you have two systems...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usual problem with recovery in distributed architectures is that the systems are too trusting (in the business logic sense)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When one system goes rogue with a bug or is </a:t>
            </a:r>
            <a:r>
              <a:rPr lang="en-US"/>
              <a:t>compromised</a:t>
            </a:r>
            <a:r>
              <a:rPr lang="en-US"/>
              <a:t>, all the other systems can be infected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You want the systems to be mistrusting and automatically recover</a:t>
            </a:r>
            <a:endParaRPr/>
          </a:p>
        </p:txBody>
      </p:sp>
      <p:sp>
        <p:nvSpPr>
          <p:cNvPr id="510" name="Google Shape;510;g442727e4ff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Lots Of Autonomous Services Continually Trying To Do Idempotent Things To Each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idempotency here</a:t>
            </a:r>
            <a:endParaRPr/>
          </a:p>
        </p:txBody>
      </p:sp>
      <p:sp>
        <p:nvSpPr>
          <p:cNvPr id="531" name="Google Shape;531;p7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shortened this to: Do Idempotent Things To Others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to Adrian Cockcroft from AWS for this suggestion</a:t>
            </a:r>
            <a:endParaRPr/>
          </a:p>
        </p:txBody>
      </p:sp>
      <p:sp>
        <p:nvSpPr>
          <p:cNvPr id="540" name="Google Shape;540;p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33250a0b3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433250a0b3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“At least once” and “At most once” may suggest just “once”, but the difference is that it highlights the two error cases that you must avoid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Systems all trying to work towards eventual consistency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All requests are saved to the db first so that they can be caught up later if needed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smarts are in the services, the pipes between them are dumb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There are no distributed transactions, therefore you must anticipate any particular process failing half-way through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Above all mistrust other services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433250a0b3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example of DITTO architecture in action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customer is making a payment from their bank account to bank account in another bank.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whole action requires many individual steps including: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Changing the balance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Sending the payment to FPS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Recording the payment in the ledger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At each stage the amount of synchronous processing is as low as possible, the request is validated and logged, then processed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processing is farmed out to a different thread</a:t>
            </a:r>
            <a:endParaRPr/>
          </a:p>
        </p:txBody>
      </p:sp>
      <p:sp>
        <p:nvSpPr>
          <p:cNvPr id="559" name="Google Shape;559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was the good path, this is the bad path.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first problem to solve is the “at least once” problem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Customer tries to contact payment, but payment isn’t there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Customer waits 5 minutes, then retries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keeps happening until payment comes back and returns a 200 response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second problem to solve is the “at most once” problem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Payment contacts bank, but gets not response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… but bank has actually processed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Payment contacts bank 5 minutes later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Bank acknowledges the request as successful, but does nothing - idempotency</a:t>
            </a:r>
            <a:endParaRPr/>
          </a:p>
        </p:txBody>
      </p:sp>
      <p:sp>
        <p:nvSpPr>
          <p:cNvPr id="590" name="Google Shape;590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459dbdf77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3459dbdf77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This DITTO architecture is implemented with two key concepts, coded as interfaces: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recoverable command is an idempotent command that processes a single work item and then marked it as processed in the db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catch up processor finds unprocessed items and farms them out to different threads that can be processed</a:t>
            </a:r>
            <a:endParaRPr/>
          </a:p>
        </p:txBody>
      </p:sp>
      <p:sp>
        <p:nvSpPr>
          <p:cNvPr id="637" name="Google Shape;637;g3459dbdf77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53dc9cf7b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453dc9cf7b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/>
              <a:t>What is the crux of the problem with IT in banking?</a:t>
            </a:r>
            <a:endParaRPr/>
          </a:p>
        </p:txBody>
      </p:sp>
      <p:sp>
        <p:nvSpPr>
          <p:cNvPr id="383" name="Google Shape;383;g453dc9cf7b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459dbdf77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3459dbdf77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Java as the language of choice?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Exceptions are noisy, difficult to ignore - this is good for us as a problem, bug in the system will be clearly highlighted (repeatedly)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We don’t leave on-call floating in the wind, we rally round them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Reliable ecosystem in terms of the user base, tooling, jobs, etc (more on this later) - reliability in the long term as well as per transaction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Integrations with legacy 3rd parties easier</a:t>
            </a:r>
            <a:endParaRPr/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We can experience problems there, but most of them have a basic level of idempotency built in</a:t>
            </a:r>
            <a:endParaRPr/>
          </a:p>
        </p:txBody>
      </p:sp>
      <p:sp>
        <p:nvSpPr>
          <p:cNvPr id="664" name="Google Shape;664;g3459dbdf77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53dc9cf7b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453dc9cf7b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3" name="Google Shape;673;g453dc9cf7b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4421bea29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4421bea29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You can lose an instance and the system will automatically recover, this has many benefits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even applies to the databases, since the first action of most interactions with a service is to save the request to the db</a:t>
            </a:r>
            <a:endParaRPr/>
          </a:p>
        </p:txBody>
      </p:sp>
      <p:sp>
        <p:nvSpPr>
          <p:cNvPr id="681" name="Google Shape;681;g4421bea29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deliver fast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Since you can safely kill instances at any time and still catch up with where you were, you can deploy code regularly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still get sign off to go to production, regulators require this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But that doesn’t stop us deploying usually once or twice a day (once up to 5 times)</a:t>
            </a:r>
            <a:endParaRPr/>
          </a:p>
        </p:txBody>
      </p:sp>
      <p:sp>
        <p:nvSpPr>
          <p:cNvPr id="689" name="Google Shape;689;p9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45b99fa5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345b99fa5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US">
                <a:solidFill>
                  <a:srgbClr val="000000"/>
                </a:solidFill>
              </a:rPr>
              <a:t>Consultants invented this term to try and justify the glacial pace of back end server releases</a:t>
            </a:r>
            <a:endParaRPr>
              <a:solidFill>
                <a:srgbClr val="000000"/>
              </a:solidFill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US">
                <a:solidFill>
                  <a:srgbClr val="000000"/>
                </a:solidFill>
              </a:rPr>
              <a:t>Releasing twice a day may not seem like a big thing, but in banking it is huge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>
                <a:solidFill>
                  <a:srgbClr val="000000"/>
                </a:solidFill>
              </a:rPr>
              <a:t>The traditional model has back end server code being release once in a blue moon, and the UI trying to give the customers what they need without it </a:t>
            </a:r>
            <a:r>
              <a:rPr lang="en-US">
                <a:solidFill>
                  <a:srgbClr val="000000"/>
                </a:solidFill>
              </a:rPr>
              <a:t>changing</a:t>
            </a:r>
            <a:endParaRPr>
              <a:solidFill>
                <a:srgbClr val="000000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>
                <a:solidFill>
                  <a:srgbClr val="000000"/>
                </a:solidFill>
              </a:rPr>
              <a:t>Usually at Starling the mobiles are the ones playing catch up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8" name="Google Shape;698;g345b99fa58_1_0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45b99fa58_1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345b99fa58_1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We’re a regulated bank, so we have to let the organisation know when a back-end release is happening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 we created the rolling gif</a:t>
            </a:r>
            <a:endParaRPr/>
          </a:p>
        </p:txBody>
      </p:sp>
      <p:sp>
        <p:nvSpPr>
          <p:cNvPr id="707" name="Google Shape;707;g345b99fa58_1_143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Make it visible and obvious that something is going wrong so that it can be fixed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When you do fix it, then the system catches up again and you can see the errors go away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 test losing instances through chat ops</a:t>
            </a:r>
            <a:endParaRPr/>
          </a:p>
        </p:txBody>
      </p:sp>
      <p:sp>
        <p:nvSpPr>
          <p:cNvPr id="729" name="Google Shape;729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442080e1f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442080e1f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 and we even employ a much simplified version of the Simian Army in production, to kill instances at </a:t>
            </a:r>
            <a:r>
              <a:rPr lang="en-US"/>
              <a:t>random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test RDS failover in demo (though not yet regularly in prod).</a:t>
            </a:r>
            <a:endParaRPr/>
          </a:p>
        </p:txBody>
      </p:sp>
      <p:sp>
        <p:nvSpPr>
          <p:cNvPr id="739" name="Google Shape;739;g442080e1f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42727e4ff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442727e4ff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/>
              <a:t>So what next? Two topics: scale and the JVM</a:t>
            </a:r>
            <a:endParaRPr/>
          </a:p>
        </p:txBody>
      </p:sp>
      <p:sp>
        <p:nvSpPr>
          <p:cNvPr id="748" name="Google Shape;748;g442727e4ff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53dc9cf7b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453dc9cf7b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unofficial motto of Facebook (at least it was for time)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It is better to build fast, introduce some bugs, and learn, than to have guaranteed stability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Epitomises the tech start-up culture</a:t>
            </a:r>
            <a:endParaRPr/>
          </a:p>
        </p:txBody>
      </p:sp>
      <p:sp>
        <p:nvSpPr>
          <p:cNvPr id="391" name="Google Shape;391;g453dc9cf7b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7bc77f9f6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47bc77f9f6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broken item can cause a catch up processor in one service to spam another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Solution: work queue </a:t>
            </a:r>
            <a:r>
              <a:rPr lang="en-US"/>
              <a:t>management</a:t>
            </a:r>
            <a:r>
              <a:rPr lang="en-US"/>
              <a:t> system</a:t>
            </a:r>
            <a:endParaRPr/>
          </a:p>
        </p:txBody>
      </p:sp>
      <p:sp>
        <p:nvSpPr>
          <p:cNvPr id="756" name="Google Shape;756;g47bc77f9f6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6957a02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46957a02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duplicate work queue problem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Two instances both pick the same item at the same time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Idempotency checks don’t stop the problem, because both instances find that the item hasn’t been processed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Still maintaining the principle of the smarts in the services, not in the pipes.</a:t>
            </a:r>
            <a:endParaRPr/>
          </a:p>
        </p:txBody>
      </p:sp>
      <p:sp>
        <p:nvSpPr>
          <p:cNvPr id="772" name="Google Shape;772;g46957a024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42727e4f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442727e4f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Java (like other languages) has </a:t>
            </a:r>
            <a:r>
              <a:rPr lang="en-US"/>
              <a:t>managed</a:t>
            </a:r>
            <a:r>
              <a:rPr lang="en-US"/>
              <a:t> to build up an ecosystem of a talent pool, tools, libraries, etc that make it easy to </a:t>
            </a:r>
            <a:r>
              <a:rPr lang="en-US"/>
              <a:t>use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lot of this build up was due to Java’s </a:t>
            </a:r>
            <a:r>
              <a:rPr lang="en-US"/>
              <a:t>ability</a:t>
            </a:r>
            <a:r>
              <a:rPr lang="en-US"/>
              <a:t> to be backwards compatible, code written in 6 could be run in 7 etc.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However 9+ has changed the visibility of many objects in core Java that were being depended on, so a whole load of dependencies need upgrading.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Encountering problems upgrading to Java 9+, will this be the end of Java’s </a:t>
            </a:r>
            <a:r>
              <a:rPr lang="en-US"/>
              <a:t>crown</a:t>
            </a:r>
            <a:r>
              <a:rPr lang="en-US"/>
              <a:t>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442727e4ff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53dc9cf7b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453dc9cf7b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4" name="Google Shape;794;g453dc9cf7b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45bf9d8dc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345bf9d8dc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cloud has abstracted us away from hardware, but that doesn’t mean you can stop thinking about </a:t>
            </a:r>
            <a:r>
              <a:rPr lang="en-US"/>
              <a:t>failure</a:t>
            </a:r>
            <a:r>
              <a:rPr lang="en-US"/>
              <a:t>.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software is still going to be the biggest source of failure.</a:t>
            </a:r>
            <a:endParaRPr/>
          </a:p>
        </p:txBody>
      </p:sp>
      <p:sp>
        <p:nvSpPr>
          <p:cNvPr id="802" name="Google Shape;802;g345bf9d8dc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459dbdf77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3459dbdf77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UUIDs help idempotency no end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g3459dbdf77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Repeated noisy failures are a guarantee of reliability, think long and hard before squashing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4523f47b0f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4523f47b0f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g4523f47b0f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53dc9cf7b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453dc9cf7b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Why is banking so behind when it comes to software?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People are very conservative when it comes to banking, they prioritise security and reliability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Hence the sloooooooowwww nature of releases, slow pace of change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But banking IT is not immune to failure, their failures are just more spectacular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Nor do consumers not want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9" name="Google Shape;399;g453dc9cf7b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68a7f218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468a7f218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story of the major high street bank that botched a rollback...</a:t>
            </a:r>
            <a:endParaRPr/>
          </a:p>
        </p:txBody>
      </p:sp>
      <p:sp>
        <p:nvSpPr>
          <p:cNvPr id="407" name="Google Shape;407;g468a7f218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53dc9cf7b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453dc9cf7b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Any change carries with it the possibility of failure, the more complex the system, the more this possibility appears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Once you accept this and build that idea into your software then you can develop with speed and reliability</a:t>
            </a:r>
            <a:endParaRPr/>
          </a:p>
        </p:txBody>
      </p:sp>
      <p:sp>
        <p:nvSpPr>
          <p:cNvPr id="415" name="Google Shape;415;g453dc9cf7b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53dc9cf7b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453dc9cf7b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/>
              <a:t>A brief introduction to Starling</a:t>
            </a:r>
            <a:endParaRPr/>
          </a:p>
        </p:txBody>
      </p:sp>
      <p:sp>
        <p:nvSpPr>
          <p:cNvPr id="423" name="Google Shape;423;g453dc9cf7b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5bf9d8dc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345bf9d8dc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We’re a tech start up with a banking license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Almost 100% cloud based bank only on mobile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All the standard features you’d expect in a bank, plus a few more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An open API</a:t>
            </a:r>
            <a:endParaRPr/>
          </a:p>
        </p:txBody>
      </p:sp>
      <p:sp>
        <p:nvSpPr>
          <p:cNvPr id="431" name="Google Shape;431;g345bf9d8dc_0_30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523f47b0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4523f47b0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We started developing the bank in around July 2016 and launched in May 2017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 March 2018 we were awarded the Best British Bank at the British Banking Awards</a:t>
            </a:r>
            <a:endParaRPr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 how did we do this...</a:t>
            </a:r>
            <a:endParaRPr/>
          </a:p>
        </p:txBody>
      </p:sp>
      <p:sp>
        <p:nvSpPr>
          <p:cNvPr id="442" name="Google Shape;442;g4523f47b0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4637" y="5349875"/>
            <a:ext cx="6322726" cy="110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636" y="5349875"/>
            <a:ext cx="6322727" cy="1105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Blank" type="blank">
  <p:cSld name="BLANK">
    <p:bg>
      <p:bgPr>
        <a:solidFill>
          <a:srgbClr val="F4F4F4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Content with Caption" type="objTx">
  <p:cSld name="OBJECT_WITH_CAPTION_TEXT">
    <p:bg>
      <p:bgPr>
        <a:solidFill>
          <a:srgbClr val="F4F4F4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Picture with Caption" type="picTx">
  <p:cSld name="PICTURE_WITH_CAPTION_TEXT">
    <p:bg>
      <p:bgPr>
        <a:solidFill>
          <a:srgbClr val="F4F4F4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Vertical Title and Text" type="vertTitleAndTx">
  <p:cSld name="VERTICAL_TITLE_AND_VERTICAL_TEXT">
    <p:bg>
      <p:bgPr>
        <a:solidFill>
          <a:srgbClr val="F4F4F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968607" y="1527070"/>
            <a:ext cx="2816352" cy="49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Title and Content">
  <p:cSld name="D_Title and Content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16352" cy="49246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/>
        </p:nvSpPr>
        <p:spPr>
          <a:xfrm>
            <a:off x="10674625" y="6356350"/>
            <a:ext cx="13583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Title Slide">
  <p:cSld name="D_Title Slide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08067" y="5303837"/>
            <a:ext cx="6849296" cy="11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/>
        </p:nvSpPr>
        <p:spPr>
          <a:xfrm>
            <a:off x="4472607" y="6362864"/>
            <a:ext cx="32467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Section Header">
  <p:cSld name="D_Section Header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16352" cy="49246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/>
        </p:nvSpPr>
        <p:spPr>
          <a:xfrm>
            <a:off x="10674625" y="6356350"/>
            <a:ext cx="13583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Two Content">
  <p:cSld name="D_Two Content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16352" cy="49246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/>
        </p:nvSpPr>
        <p:spPr>
          <a:xfrm>
            <a:off x="10674625" y="6356350"/>
            <a:ext cx="13583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Comparison">
  <p:cSld name="D_Comparison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16352" cy="49246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10674625" y="6356350"/>
            <a:ext cx="13583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Blank">
  <p:cSld name="D_Blank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16352" cy="49246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10674625" y="6356350"/>
            <a:ext cx="13583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Title and Content">
  <p:cSld name="G_Title and Content">
    <p:bg>
      <p:bgPr>
        <a:solidFill>
          <a:srgbClr val="F4F4F4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Content with Caption">
  <p:cSld name="D_Content with Caption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16352" cy="49246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10674625" y="6356350"/>
            <a:ext cx="13583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Picture with Caption">
  <p:cSld name="D_Picture with Caption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16352" cy="49246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10674625" y="6356350"/>
            <a:ext cx="13583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Title and Vertical Text">
  <p:cSld name="D_Title and Vertical Text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16352" cy="49246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10674625" y="6356350"/>
            <a:ext cx="13583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Vertical Title and Text">
  <p:cSld name="2_Vertical Title and Text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892407" y="1527070"/>
            <a:ext cx="2816352" cy="4924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 rot="5400000">
            <a:off x="-255749" y="5888412"/>
            <a:ext cx="13583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G_Section Header">
  <p:cSld name="PG_Section 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831851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8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rgbClr val="8E8E9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8E8E9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8E8E9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8E8E9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8E8E9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8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rgbClr val="8E8E9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8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rgbClr val="8E8E9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8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rgbClr val="8E8E9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4637" y="5349875"/>
            <a:ext cx="6299018" cy="110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636" y="5349875"/>
            <a:ext cx="6299018" cy="1105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G_Title and Content">
  <p:cSld name="PG_Title and Conte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900"/>
            </a:lvl9pPr>
          </a:lstStyle>
          <a:p/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838200" y="1929899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Title and Vertical Text" type="vertTx">
  <p:cSld name="VERTICAL_TEXT">
    <p:bg>
      <p:bgPr>
        <a:solidFill>
          <a:srgbClr val="F4F4F4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Only">
  <p:cSld name="2_Title Only">
    <p:bg>
      <p:bgPr>
        <a:solidFill>
          <a:srgbClr val="1A2343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Title and Content">
  <p:cSld name="G_Title and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4" name="Google Shape;154;p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Title Slide">
  <p:cSld name="G_Title Slid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6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3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1" sz="24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4637" y="5349875"/>
            <a:ext cx="6299018" cy="110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4637" y="5349875"/>
            <a:ext cx="6299018" cy="110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Section Header" type="secHead">
  <p:cSld name="SECTION_HEAD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6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2" name="Google Shape;162;p3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0" sz="24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Two Content" type="twoObj">
  <p:cSld name="TWO_OBJECT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3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Comparison" type="twoTxTwoObj">
  <p:cSld name="TWO_OBJECTS_WITH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9" name="Google Shape;169;p3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0" sz="24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3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3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Content with Caption" type="objTx">
  <p:cSld name="OBJECT_WITH_CAPTION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5" name="Google Shape;175;p3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3200"/>
              <a:buFont typeface="Arial"/>
              <a:buChar char="•"/>
              <a:defRPr b="0" i="0" sz="32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3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0" sz="16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Picture with Caption" type="picTx">
  <p:cSld name="PICTURE_WITH_CAPTIO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9" name="Google Shape;179;p3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0" sz="32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0" sz="16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Vertical Title and Text" type="vertTitleAndTx">
  <p:cSld name="VERTICAL_TITLE_AND_VERTICAL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3" name="Google Shape;183;p40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4" name="Google Shape;18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963257" y="1521859"/>
            <a:ext cx="2805791" cy="492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Title and Content">
  <p:cSld name="D_Title and Conte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7" name="Google Shape;187;p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8" name="Google Shape;18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05791" cy="4923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1"/>
          <p:cNvSpPr txBox="1"/>
          <p:nvPr/>
        </p:nvSpPr>
        <p:spPr>
          <a:xfrm>
            <a:off x="10674625" y="6356350"/>
            <a:ext cx="13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Title Only" type="titleOnly">
  <p:cSld name="TITLE_ONLY">
    <p:bg>
      <p:bgPr>
        <a:solidFill>
          <a:srgbClr val="F4F4F4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Title Slide">
  <p:cSld name="D_Title Slid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2" name="Google Shape;192;p4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3" name="Google Shape;19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08067" y="5303837"/>
            <a:ext cx="6823609" cy="119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2"/>
          <p:cNvSpPr txBox="1"/>
          <p:nvPr/>
        </p:nvSpPr>
        <p:spPr>
          <a:xfrm>
            <a:off x="4472607" y="6362864"/>
            <a:ext cx="324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Section Header">
  <p:cSld name="D_Section Head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7" name="Google Shape;197;p43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8" name="Google Shape;19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05791" cy="49232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3"/>
          <p:cNvSpPr txBox="1"/>
          <p:nvPr/>
        </p:nvSpPr>
        <p:spPr>
          <a:xfrm>
            <a:off x="10674625" y="6356350"/>
            <a:ext cx="13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Two Content">
  <p:cSld name="D_Two Conte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4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4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4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" name="Google Shape;20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05791" cy="4923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4"/>
          <p:cNvSpPr txBox="1"/>
          <p:nvPr/>
        </p:nvSpPr>
        <p:spPr>
          <a:xfrm>
            <a:off x="10674625" y="6356350"/>
            <a:ext cx="13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Comparison">
  <p:cSld name="D_Comparison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" name="Google Shape;211;p45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45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45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45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05791" cy="49232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5"/>
          <p:cNvSpPr txBox="1"/>
          <p:nvPr/>
        </p:nvSpPr>
        <p:spPr>
          <a:xfrm>
            <a:off x="10674625" y="6356350"/>
            <a:ext cx="13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Title Only">
  <p:cSld name="D_Title 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Blank">
  <p:cSld name="D_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05791" cy="49232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7"/>
          <p:cNvSpPr txBox="1"/>
          <p:nvPr/>
        </p:nvSpPr>
        <p:spPr>
          <a:xfrm>
            <a:off x="10674625" y="6356350"/>
            <a:ext cx="13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Content with Caption">
  <p:cSld name="D_Content with Captio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4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4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05791" cy="49232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8"/>
          <p:cNvSpPr txBox="1"/>
          <p:nvPr/>
        </p:nvSpPr>
        <p:spPr>
          <a:xfrm>
            <a:off x="10674625" y="6356350"/>
            <a:ext cx="13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Picture with Caption">
  <p:cSld name="D_Picture with Captio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9" name="Google Shape;239;p4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4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05791" cy="49232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9"/>
          <p:cNvSpPr txBox="1"/>
          <p:nvPr/>
        </p:nvSpPr>
        <p:spPr>
          <a:xfrm>
            <a:off x="10674625" y="6356350"/>
            <a:ext cx="13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Title and Vertical Text">
  <p:cSld name="D_Title and Vertical 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8" name="Google Shape;248;p5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5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5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2" name="Google Shape;25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12" y="6176963"/>
            <a:ext cx="2805791" cy="49232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0"/>
          <p:cNvSpPr txBox="1"/>
          <p:nvPr/>
        </p:nvSpPr>
        <p:spPr>
          <a:xfrm>
            <a:off x="10674625" y="6356350"/>
            <a:ext cx="13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Vertical Title and Text">
  <p:cSld name="2_Vertical Title and 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5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887057" y="1521859"/>
            <a:ext cx="2805791" cy="49232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1"/>
          <p:cNvSpPr txBox="1"/>
          <p:nvPr/>
        </p:nvSpPr>
        <p:spPr>
          <a:xfrm rot="5400000">
            <a:off x="-255785" y="5888425"/>
            <a:ext cx="13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_Title Only">
  <p:cSld name="D_Title Only">
    <p:bg>
      <p:bgPr>
        <a:gradFill>
          <a:gsLst>
            <a:gs pos="0">
              <a:srgbClr val="373A53"/>
            </a:gs>
            <a:gs pos="100000">
              <a:srgbClr val="4B4F71"/>
            </a:gs>
          </a:gsLst>
          <a:lin ang="10800000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ro Text">
  <p:cSld name="Intro Text">
    <p:bg>
      <p:bgPr>
        <a:noFill/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3"/>
          <p:cNvPicPr preferRelativeResize="0"/>
          <p:nvPr/>
        </p:nvPicPr>
        <p:blipFill rotWithShape="1">
          <a:blip r:embed="rId2">
            <a:alphaModFix/>
          </a:blip>
          <a:srcRect b="-120" l="0" r="-70" t="0"/>
          <a:stretch/>
        </p:blipFill>
        <p:spPr>
          <a:xfrm rot="10800000">
            <a:off x="-18837" y="-16247"/>
            <a:ext cx="12220499" cy="688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3"/>
          <p:cNvSpPr txBox="1"/>
          <p:nvPr>
            <p:ph type="title"/>
          </p:nvPr>
        </p:nvSpPr>
        <p:spPr>
          <a:xfrm>
            <a:off x="807244" y="3027957"/>
            <a:ext cx="445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75" lIns="45700" spcFirstLastPara="1" rIns="45700" wrap="square" tIns="228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68" name="Google Shape;268;p53"/>
          <p:cNvSpPr txBox="1"/>
          <p:nvPr>
            <p:ph idx="1" type="body"/>
          </p:nvPr>
        </p:nvSpPr>
        <p:spPr>
          <a:xfrm>
            <a:off x="807244" y="4040782"/>
            <a:ext cx="36591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Work Sans"/>
              <a:buNone/>
              <a:defRPr b="0" i="0" sz="23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7465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Work Sans"/>
              <a:buChar char="•"/>
              <a:defRPr b="0" i="0" sz="2300" u="none" cap="none" strike="noStrike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55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Work Sans"/>
              <a:buChar char="•"/>
              <a:defRPr b="0" i="0" sz="2000" u="none" cap="none" strike="noStrike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4925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4925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pic>
        <p:nvPicPr>
          <p:cNvPr id="269" name="Google Shape;26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894" y="2946213"/>
            <a:ext cx="2332112" cy="37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3375" y="759638"/>
            <a:ext cx="2990824" cy="531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3"/>
          <p:cNvPicPr preferRelativeResize="0"/>
          <p:nvPr/>
        </p:nvPicPr>
        <p:blipFill rotWithShape="1">
          <a:blip r:embed="rId5">
            <a:alphaModFix/>
          </a:blip>
          <a:srcRect b="189" l="0" r="0" t="189"/>
          <a:stretch/>
        </p:blipFill>
        <p:spPr>
          <a:xfrm>
            <a:off x="7696997" y="232833"/>
            <a:ext cx="3199604" cy="64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1">
  <p:cSld name="4_Placeholder-minu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ection Break">
  <p:cSld name="1_Title and Content">
    <p:bg>
      <p:bgPr>
        <a:solidFill>
          <a:schemeClr val="accen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 txBox="1"/>
          <p:nvPr>
            <p:ph type="title"/>
          </p:nvPr>
        </p:nvSpPr>
        <p:spPr>
          <a:xfrm>
            <a:off x="4763" y="0"/>
            <a:ext cx="121872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75" lIns="45700" spcFirstLastPara="1" rIns="45700" wrap="square" tIns="228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Work Sans"/>
              <a:buNone/>
              <a:defRPr b="0" i="0" sz="3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">
  <p:cSld name="15_Title and Content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2661633" y="-2667002"/>
            <a:ext cx="6868731" cy="12192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siness Section Break">
  <p:cSld name="3_Title and Content">
    <p:bg>
      <p:bgPr>
        <a:solidFill>
          <a:schemeClr val="dk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/>
          <p:nvPr>
            <p:ph type="title"/>
          </p:nvPr>
        </p:nvSpPr>
        <p:spPr>
          <a:xfrm>
            <a:off x="4763" y="0"/>
            <a:ext cx="121872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75" lIns="45700" spcFirstLastPara="1" rIns="45700" wrap="square" tIns="228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rimson Text SemiBold"/>
              <a:buNone/>
              <a:defRPr b="0" i="0" sz="3900" u="none" cap="none" strike="noStrike">
                <a:solidFill>
                  <a:schemeClr val="lt1"/>
                </a:solidFill>
                <a:latin typeface="Crimson Text SemiBold"/>
                <a:ea typeface="Crimson Text SemiBold"/>
                <a:cs typeface="Crimson Text SemiBold"/>
                <a:sym typeface="Crimson Tex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umn Guide">
  <p:cSld name="2_Intro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8"/>
          <p:cNvSpPr/>
          <p:nvPr/>
        </p:nvSpPr>
        <p:spPr>
          <a:xfrm>
            <a:off x="617538" y="2286000"/>
            <a:ext cx="6096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8"/>
          <p:cNvSpPr/>
          <p:nvPr/>
        </p:nvSpPr>
        <p:spPr>
          <a:xfrm>
            <a:off x="1835151" y="2286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58"/>
          <p:cNvSpPr/>
          <p:nvPr/>
        </p:nvSpPr>
        <p:spPr>
          <a:xfrm>
            <a:off x="3052763" y="2286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58"/>
          <p:cNvSpPr/>
          <p:nvPr/>
        </p:nvSpPr>
        <p:spPr>
          <a:xfrm>
            <a:off x="4270375" y="2286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/>
          <p:nvPr/>
        </p:nvSpPr>
        <p:spPr>
          <a:xfrm>
            <a:off x="5487988" y="2286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8"/>
          <p:cNvSpPr/>
          <p:nvPr/>
        </p:nvSpPr>
        <p:spPr>
          <a:xfrm>
            <a:off x="6704013" y="2286000"/>
            <a:ext cx="6096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8"/>
          <p:cNvSpPr/>
          <p:nvPr/>
        </p:nvSpPr>
        <p:spPr>
          <a:xfrm>
            <a:off x="7921625" y="2286000"/>
            <a:ext cx="6096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8"/>
          <p:cNvSpPr/>
          <p:nvPr/>
        </p:nvSpPr>
        <p:spPr>
          <a:xfrm>
            <a:off x="9139238" y="2286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8"/>
          <p:cNvSpPr/>
          <p:nvPr/>
        </p:nvSpPr>
        <p:spPr>
          <a:xfrm>
            <a:off x="10356851" y="2286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58"/>
          <p:cNvSpPr/>
          <p:nvPr/>
        </p:nvSpPr>
        <p:spPr>
          <a:xfrm>
            <a:off x="11574463" y="2286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8"/>
          <p:cNvSpPr/>
          <p:nvPr/>
        </p:nvSpPr>
        <p:spPr>
          <a:xfrm>
            <a:off x="9526" y="3429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58"/>
          <p:cNvSpPr/>
          <p:nvPr/>
        </p:nvSpPr>
        <p:spPr>
          <a:xfrm>
            <a:off x="1227138" y="3429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58"/>
          <p:cNvSpPr/>
          <p:nvPr/>
        </p:nvSpPr>
        <p:spPr>
          <a:xfrm>
            <a:off x="2444751" y="3429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8"/>
          <p:cNvSpPr/>
          <p:nvPr/>
        </p:nvSpPr>
        <p:spPr>
          <a:xfrm>
            <a:off x="3660775" y="3429000"/>
            <a:ext cx="6096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58"/>
          <p:cNvSpPr/>
          <p:nvPr/>
        </p:nvSpPr>
        <p:spPr>
          <a:xfrm>
            <a:off x="4878388" y="3429000"/>
            <a:ext cx="6096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8"/>
          <p:cNvSpPr/>
          <p:nvPr/>
        </p:nvSpPr>
        <p:spPr>
          <a:xfrm>
            <a:off x="6096000" y="3429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8"/>
          <p:cNvSpPr/>
          <p:nvPr/>
        </p:nvSpPr>
        <p:spPr>
          <a:xfrm>
            <a:off x="7313613" y="3429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8"/>
          <p:cNvSpPr/>
          <p:nvPr/>
        </p:nvSpPr>
        <p:spPr>
          <a:xfrm>
            <a:off x="8531226" y="3429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58"/>
          <p:cNvSpPr/>
          <p:nvPr/>
        </p:nvSpPr>
        <p:spPr>
          <a:xfrm>
            <a:off x="9748838" y="3429000"/>
            <a:ext cx="6081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8"/>
          <p:cNvSpPr/>
          <p:nvPr/>
        </p:nvSpPr>
        <p:spPr>
          <a:xfrm>
            <a:off x="10964863" y="3429000"/>
            <a:ext cx="609600" cy="1143300"/>
          </a:xfrm>
          <a:prstGeom prst="rect">
            <a:avLst/>
          </a:prstGeom>
          <a:solidFill>
            <a:srgbClr val="FFC1E0">
              <a:alpha val="21570"/>
            </a:srgbClr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 Layout" type="obj">
  <p:cSld name="OBJEC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 txBox="1"/>
          <p:nvPr>
            <p:ph type="title"/>
          </p:nvPr>
        </p:nvSpPr>
        <p:spPr>
          <a:xfrm>
            <a:off x="419100" y="0"/>
            <a:ext cx="117681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75" lIns="45700" spcFirstLastPara="1" rIns="45700" wrap="square" tIns="228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74C"/>
              </a:buClr>
              <a:buSzPts val="2400"/>
              <a:buFont typeface="Work Sans"/>
              <a:buNone/>
              <a:defRPr b="0" i="0" sz="2400" u="none" cap="none" strike="noStrike">
                <a:solidFill>
                  <a:srgbClr val="1B274C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02" name="Google Shape;302;p59"/>
          <p:cNvSpPr txBox="1"/>
          <p:nvPr>
            <p:ph idx="1" type="body"/>
          </p:nvPr>
        </p:nvSpPr>
        <p:spPr>
          <a:xfrm>
            <a:off x="419100" y="1257300"/>
            <a:ext cx="11353500" cy="5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None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None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lse Purple">
  <p:cSld name="Pulse Purple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2661633" y="-2661636"/>
            <a:ext cx="6868731" cy="12192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lse Grey">
  <p:cSld name="Pulse Grey">
    <p:bg>
      <p:bgPr>
        <a:solidFill>
          <a:srgbClr val="7F7F7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2661633" y="-2667002"/>
            <a:ext cx="6868731" cy="12192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xed Photo">
  <p:cSld name="Fixed Photo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/>
          <p:nvPr>
            <p:ph idx="2" type="pic"/>
          </p:nvPr>
        </p:nvSpPr>
        <p:spPr>
          <a:xfrm>
            <a:off x="6096000" y="0"/>
            <a:ext cx="6096000" cy="684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75" lIns="45700" spcFirstLastPara="1" rIns="45700" wrap="square" tIns="22875"/>
          <a:lstStyle>
            <a:lvl1pPr lv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Title Slide">
  <p:cSld name="G_Title Slide">
    <p:bg>
      <p:bgPr>
        <a:solidFill>
          <a:srgbClr val="F4F4F4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6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1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4637" y="5349875"/>
            <a:ext cx="6322726" cy="110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4637" y="5349875"/>
            <a:ext cx="6322726" cy="110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hort Quote Print Friendly">
  <p:cSld name="Short Quote Print Friend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3"/>
          <p:cNvSpPr txBox="1"/>
          <p:nvPr/>
        </p:nvSpPr>
        <p:spPr>
          <a:xfrm>
            <a:off x="1950640" y="1912710"/>
            <a:ext cx="12573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00"/>
              <a:buFont typeface="Arial"/>
              <a:buNone/>
            </a:pPr>
            <a:r>
              <a:rPr b="0" i="0" lang="en-US" sz="15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‘‘</a:t>
            </a:r>
            <a:endParaRPr b="0" i="0" sz="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1" name="Google Shape;311;p63"/>
          <p:cNvSpPr txBox="1"/>
          <p:nvPr>
            <p:ph idx="1" type="body"/>
          </p:nvPr>
        </p:nvSpPr>
        <p:spPr>
          <a:xfrm>
            <a:off x="1828800" y="2369910"/>
            <a:ext cx="42816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180000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12" name="Google Shape;312;p63"/>
          <p:cNvSpPr txBox="1"/>
          <p:nvPr>
            <p:ph idx="2" type="body"/>
          </p:nvPr>
        </p:nvSpPr>
        <p:spPr>
          <a:xfrm>
            <a:off x="1828799" y="4533900"/>
            <a:ext cx="4281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1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None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13" name="Google Shape;313;p63"/>
          <p:cNvSpPr txBox="1"/>
          <p:nvPr/>
        </p:nvSpPr>
        <p:spPr>
          <a:xfrm>
            <a:off x="6972300" y="1912710"/>
            <a:ext cx="12573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00"/>
              <a:buFont typeface="Arial"/>
              <a:buNone/>
            </a:pPr>
            <a:r>
              <a:rPr b="0" i="0" lang="en-US" sz="15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‘‘</a:t>
            </a:r>
            <a:endParaRPr b="0" i="0" sz="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4" name="Google Shape;314;p63"/>
          <p:cNvSpPr txBox="1"/>
          <p:nvPr>
            <p:ph idx="3" type="body"/>
          </p:nvPr>
        </p:nvSpPr>
        <p:spPr>
          <a:xfrm>
            <a:off x="6681787" y="2369910"/>
            <a:ext cx="42528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180000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15" name="Google Shape;315;p63"/>
          <p:cNvSpPr txBox="1"/>
          <p:nvPr>
            <p:ph idx="4" type="body"/>
          </p:nvPr>
        </p:nvSpPr>
        <p:spPr>
          <a:xfrm>
            <a:off x="6672263" y="4533900"/>
            <a:ext cx="42624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1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None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hort Quote Print Friendly">
  <p:cSld name="1_Short Quote Print Friendly">
    <p:bg>
      <p:bgPr>
        <a:solidFill>
          <a:schemeClr val="accent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4"/>
          <p:cNvSpPr txBox="1"/>
          <p:nvPr>
            <p:ph idx="12" type="sldNum"/>
          </p:nvPr>
        </p:nvSpPr>
        <p:spPr>
          <a:xfrm>
            <a:off x="0" y="6492875"/>
            <a:ext cx="1188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64"/>
          <p:cNvSpPr txBox="1"/>
          <p:nvPr/>
        </p:nvSpPr>
        <p:spPr>
          <a:xfrm>
            <a:off x="1950640" y="1912710"/>
            <a:ext cx="12573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00"/>
              <a:buFont typeface="Arial"/>
              <a:buNone/>
            </a:pPr>
            <a:r>
              <a:rPr b="0" i="0" lang="en-US" sz="15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‘‘</a:t>
            </a:r>
            <a:endParaRPr b="0" i="0" sz="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9" name="Google Shape;319;p64"/>
          <p:cNvSpPr txBox="1"/>
          <p:nvPr>
            <p:ph idx="1" type="body"/>
          </p:nvPr>
        </p:nvSpPr>
        <p:spPr>
          <a:xfrm>
            <a:off x="1828800" y="2369910"/>
            <a:ext cx="42816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180000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20" name="Google Shape;320;p64"/>
          <p:cNvSpPr txBox="1"/>
          <p:nvPr>
            <p:ph idx="2" type="body"/>
          </p:nvPr>
        </p:nvSpPr>
        <p:spPr>
          <a:xfrm>
            <a:off x="1828799" y="4533900"/>
            <a:ext cx="4281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1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None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21" name="Google Shape;321;p64"/>
          <p:cNvSpPr txBox="1"/>
          <p:nvPr/>
        </p:nvSpPr>
        <p:spPr>
          <a:xfrm>
            <a:off x="6972300" y="1912710"/>
            <a:ext cx="12573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00"/>
              <a:buFont typeface="Arial"/>
              <a:buNone/>
            </a:pPr>
            <a:r>
              <a:rPr b="0" i="0" lang="en-US" sz="15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‘‘</a:t>
            </a:r>
            <a:endParaRPr b="0" i="0" sz="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2" name="Google Shape;322;p64"/>
          <p:cNvSpPr txBox="1"/>
          <p:nvPr>
            <p:ph idx="3" type="body"/>
          </p:nvPr>
        </p:nvSpPr>
        <p:spPr>
          <a:xfrm>
            <a:off x="6681787" y="2369910"/>
            <a:ext cx="4252800" cy="21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180000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Work Sans"/>
              <a:buNone/>
              <a:defRPr b="0" i="0" sz="3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23" name="Google Shape;323;p64"/>
          <p:cNvSpPr txBox="1"/>
          <p:nvPr>
            <p:ph idx="4" type="body"/>
          </p:nvPr>
        </p:nvSpPr>
        <p:spPr>
          <a:xfrm>
            <a:off x="6672263" y="4533900"/>
            <a:ext cx="42624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1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None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and Content">
  <p:cSld name="9_Title and Conten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5"/>
          <p:cNvSpPr/>
          <p:nvPr/>
        </p:nvSpPr>
        <p:spPr>
          <a:xfrm>
            <a:off x="6096000" y="3429000"/>
            <a:ext cx="6096000" cy="1690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65"/>
          <p:cNvSpPr txBox="1"/>
          <p:nvPr>
            <p:ph idx="12" type="sldNum"/>
          </p:nvPr>
        </p:nvSpPr>
        <p:spPr>
          <a:xfrm>
            <a:off x="0" y="6492875"/>
            <a:ext cx="12187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65"/>
          <p:cNvSpPr/>
          <p:nvPr/>
        </p:nvSpPr>
        <p:spPr>
          <a:xfrm>
            <a:off x="6096000" y="0"/>
            <a:ext cx="6096000" cy="342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6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65"/>
          <p:cNvSpPr/>
          <p:nvPr/>
        </p:nvSpPr>
        <p:spPr>
          <a:xfrm>
            <a:off x="800098" y="1950134"/>
            <a:ext cx="4496100" cy="22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“Going from strength to strength, Starling has become the UK’s leading digital bank by ability.” “… </a:t>
            </a:r>
            <a:r>
              <a:rPr b="0" i="1" lang="en-US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M••••</a:t>
            </a:r>
            <a:r>
              <a:rPr b="0" i="0" lang="en-US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while having a significant headstart over Starling by user numbers, is decidedly behind when it comes to building out an actual bank..”</a:t>
            </a:r>
            <a:endParaRPr b="0" i="0" sz="16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30" name="Google Shape;33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54225" y="5295900"/>
            <a:ext cx="1987549" cy="2643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65"/>
          <p:cNvGrpSpPr/>
          <p:nvPr/>
        </p:nvGrpSpPr>
        <p:grpSpPr>
          <a:xfrm>
            <a:off x="6413355" y="3672870"/>
            <a:ext cx="5473800" cy="1165778"/>
            <a:chOff x="12826710" y="7787409"/>
            <a:chExt cx="10947600" cy="2331556"/>
          </a:xfrm>
        </p:grpSpPr>
        <p:sp>
          <p:nvSpPr>
            <p:cNvPr id="332" name="Google Shape;332;p65"/>
            <p:cNvSpPr/>
            <p:nvPr/>
          </p:nvSpPr>
          <p:spPr>
            <a:xfrm>
              <a:off x="12826710" y="7787409"/>
              <a:ext cx="109476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75" lIns="45700" spcFirstLastPara="1" rIns="45700" wrap="square" tIns="228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“This is what banking should be like. The sign up process was utterly frictionless and pain-free.”</a:t>
              </a:r>
              <a:endParaRPr b="0" i="0" sz="7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33" name="Google Shape;333;p65"/>
            <p:cNvSpPr/>
            <p:nvPr/>
          </p:nvSpPr>
          <p:spPr>
            <a:xfrm>
              <a:off x="12826710" y="9246266"/>
              <a:ext cx="10947600" cy="8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75" lIns="45700" spcFirstLastPara="1" rIns="45700" wrap="square" tIns="228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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65"/>
          <p:cNvSpPr/>
          <p:nvPr/>
        </p:nvSpPr>
        <p:spPr>
          <a:xfrm>
            <a:off x="6096000" y="5119616"/>
            <a:ext cx="6096000" cy="1738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65"/>
          <p:cNvSpPr/>
          <p:nvPr/>
        </p:nvSpPr>
        <p:spPr>
          <a:xfrm>
            <a:off x="6756255" y="403223"/>
            <a:ext cx="47880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“I TRUST you enough within a week of use, to be my main bank account with all the outgoings and incomings associated with that. So keep focused and continue innovating and delivering a great customer experience.”</a:t>
            </a:r>
            <a:endParaRPr b="0" i="0" sz="16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6" name="Google Shape;336;p65"/>
          <p:cNvSpPr/>
          <p:nvPr/>
        </p:nvSpPr>
        <p:spPr>
          <a:xfrm>
            <a:off x="6679912" y="5349275"/>
            <a:ext cx="4940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“One of the cheapest ways to spend abroad</a:t>
            </a:r>
            <a:br>
              <a:rPr b="0" i="0" lang="en-US" sz="7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b="0" i="0" lang="en-US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BEST BUYS: The top overseas debit cards.”</a:t>
            </a:r>
            <a:endParaRPr b="0" i="0" sz="16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37" name="Google Shape;337;p65"/>
          <p:cNvGrpSpPr/>
          <p:nvPr/>
        </p:nvGrpSpPr>
        <p:grpSpPr>
          <a:xfrm>
            <a:off x="8445428" y="2572526"/>
            <a:ext cx="1409692" cy="381000"/>
            <a:chOff x="16764000" y="5145052"/>
            <a:chExt cx="2819384" cy="762000"/>
          </a:xfrm>
        </p:grpSpPr>
        <p:pic>
          <p:nvPicPr>
            <p:cNvPr id="338" name="Google Shape;338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764000" y="5145052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65"/>
            <p:cNvSpPr/>
            <p:nvPr/>
          </p:nvSpPr>
          <p:spPr>
            <a:xfrm>
              <a:off x="17730584" y="5279086"/>
              <a:ext cx="185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75" lIns="45700" spcFirstLastPara="1" rIns="45700" wrap="square" tIns="2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Live Chat</a:t>
              </a:r>
              <a:endParaRPr b="0" i="0" sz="15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340" name="Google Shape;34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1931" y="6252566"/>
            <a:ext cx="1178820" cy="348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Title and Content">
  <p:cSld name="13_Title and Conten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6"/>
          <p:cNvSpPr/>
          <p:nvPr/>
        </p:nvSpPr>
        <p:spPr>
          <a:xfrm>
            <a:off x="6096000" y="0"/>
            <a:ext cx="6096000" cy="6861600"/>
          </a:xfrm>
          <a:prstGeom prst="rect">
            <a:avLst/>
          </a:prstGeom>
          <a:solidFill>
            <a:srgbClr val="0594FF"/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66"/>
          <p:cNvSpPr/>
          <p:nvPr/>
        </p:nvSpPr>
        <p:spPr>
          <a:xfrm>
            <a:off x="2658" y="5316"/>
            <a:ext cx="6096000" cy="6852900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anchorCtr="0" anchor="ctr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66"/>
          <p:cNvSpPr/>
          <p:nvPr/>
        </p:nvSpPr>
        <p:spPr>
          <a:xfrm>
            <a:off x="6413355" y="4402298"/>
            <a:ext cx="54735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55931" y="4402298"/>
            <a:ext cx="1178820" cy="34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1931" y="4398517"/>
            <a:ext cx="1178820" cy="34810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0" y="2971958"/>
            <a:ext cx="6093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3A3838"/>
              </a:buClr>
              <a:buSzPts val="1900"/>
              <a:buFont typeface="Work Sans"/>
              <a:buNone/>
              <a:defRPr b="0" i="0" sz="1900" u="none" cap="none" strike="noStrike">
                <a:solidFill>
                  <a:srgbClr val="3A3838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None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48" name="Google Shape;348;p66"/>
          <p:cNvSpPr txBox="1"/>
          <p:nvPr/>
        </p:nvSpPr>
        <p:spPr>
          <a:xfrm>
            <a:off x="495300" y="2371794"/>
            <a:ext cx="1257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757070"/>
                </a:solidFill>
                <a:latin typeface="Work Sans"/>
                <a:ea typeface="Work Sans"/>
                <a:cs typeface="Work Sans"/>
                <a:sym typeface="Work Sans"/>
              </a:rPr>
              <a:t>‘‘</a:t>
            </a:r>
            <a:endParaRPr b="0" i="0" sz="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9" name="Google Shape;349;p66"/>
          <p:cNvSpPr txBox="1"/>
          <p:nvPr>
            <p:ph idx="2" type="body"/>
          </p:nvPr>
        </p:nvSpPr>
        <p:spPr>
          <a:xfrm>
            <a:off x="6101316" y="2971958"/>
            <a:ext cx="6093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None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50" name="Google Shape;350;p66"/>
          <p:cNvSpPr txBox="1"/>
          <p:nvPr/>
        </p:nvSpPr>
        <p:spPr>
          <a:xfrm>
            <a:off x="6596616" y="2371794"/>
            <a:ext cx="1257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‘‘</a:t>
            </a:r>
            <a:endParaRPr b="0" i="0" sz="7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1" name="Google Shape;351;p66"/>
          <p:cNvSpPr txBox="1"/>
          <p:nvPr/>
        </p:nvSpPr>
        <p:spPr>
          <a:xfrm>
            <a:off x="4589721" y="3198188"/>
            <a:ext cx="1257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rgbClr val="757070"/>
                </a:solidFill>
                <a:latin typeface="Work Sans"/>
                <a:ea typeface="Work Sans"/>
                <a:cs typeface="Work Sans"/>
                <a:sym typeface="Work Sans"/>
              </a:rPr>
              <a:t>”</a:t>
            </a:r>
            <a:endParaRPr b="0" i="0" sz="7500" u="none" cap="none" strike="noStrike">
              <a:solidFill>
                <a:srgbClr val="75707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2" name="Google Shape;352;p66"/>
          <p:cNvSpPr txBox="1"/>
          <p:nvPr/>
        </p:nvSpPr>
        <p:spPr>
          <a:xfrm>
            <a:off x="10687188" y="3198188"/>
            <a:ext cx="1257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b="0" i="0" lang="en-US" sz="75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”</a:t>
            </a:r>
            <a:endParaRPr b="0" i="0" sz="7500" u="none" cap="none" strike="noStrike">
              <a:solidFill>
                <a:srgbClr val="75707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Title and Content">
  <p:cSld name="10_Title and Conte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 txBox="1"/>
          <p:nvPr>
            <p:ph idx="1" type="body"/>
          </p:nvPr>
        </p:nvSpPr>
        <p:spPr>
          <a:xfrm>
            <a:off x="1066800" y="4518025"/>
            <a:ext cx="396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" name="Google Shape;355;p67"/>
          <p:cNvSpPr txBox="1"/>
          <p:nvPr>
            <p:ph idx="2" type="body"/>
          </p:nvPr>
        </p:nvSpPr>
        <p:spPr>
          <a:xfrm>
            <a:off x="6096000" y="3429000"/>
            <a:ext cx="6091200" cy="30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180000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p67"/>
          <p:cNvSpPr/>
          <p:nvPr>
            <p:ph idx="3" type="pic"/>
          </p:nvPr>
        </p:nvSpPr>
        <p:spPr>
          <a:xfrm>
            <a:off x="0" y="0"/>
            <a:ext cx="12192000" cy="342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22875" lIns="45700" spcFirstLastPara="1" rIns="45700" wrap="square" tIns="22875"/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" name="Google Shape;357;p67"/>
          <p:cNvSpPr txBox="1"/>
          <p:nvPr>
            <p:ph idx="4" type="body"/>
          </p:nvPr>
        </p:nvSpPr>
        <p:spPr>
          <a:xfrm>
            <a:off x="4114800" y="1257300"/>
            <a:ext cx="396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75" lIns="45700" spcFirstLastPara="1" rIns="45700" wrap="square" tIns="22875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Title and Content">
  <p:cSld name="14_Title and Conten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8"/>
          <p:cNvSpPr txBox="1"/>
          <p:nvPr>
            <p:ph idx="1" type="body"/>
          </p:nvPr>
        </p:nvSpPr>
        <p:spPr>
          <a:xfrm>
            <a:off x="1066800" y="4518025"/>
            <a:ext cx="396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0" i="0" sz="3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746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Char char="•"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Char char="•"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60" name="Google Shape;360;p68"/>
          <p:cNvSpPr txBox="1"/>
          <p:nvPr>
            <p:ph idx="2" type="body"/>
          </p:nvPr>
        </p:nvSpPr>
        <p:spPr>
          <a:xfrm>
            <a:off x="6096000" y="3429000"/>
            <a:ext cx="6091200" cy="30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180000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None/>
              <a:defRPr b="0" i="0" sz="2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None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None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61" name="Google Shape;361;p68"/>
          <p:cNvSpPr/>
          <p:nvPr>
            <p:ph idx="3" type="pic"/>
          </p:nvPr>
        </p:nvSpPr>
        <p:spPr>
          <a:xfrm>
            <a:off x="0" y="0"/>
            <a:ext cx="12192000" cy="34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22875" lIns="45700" spcFirstLastPara="1" rIns="45700" wrap="square" tIns="22875"/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•"/>
              <a:defRPr b="0" i="0" sz="2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Char char="•"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Char char="•"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362" name="Google Shape;362;p68"/>
          <p:cNvSpPr txBox="1"/>
          <p:nvPr>
            <p:ph idx="4" type="body"/>
          </p:nvPr>
        </p:nvSpPr>
        <p:spPr>
          <a:xfrm>
            <a:off x="4114800" y="1257300"/>
            <a:ext cx="396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75" lIns="45700" spcFirstLastPara="1" rIns="45700" wrap="square" tIns="22875"/>
          <a:lstStyle>
            <a:lvl1pPr indent="-228600" lvl="0" marL="45720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Title and Content">
  <p:cSld name="8_Title and Conten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/>
          <p:nvPr>
            <p:ph idx="2" type="pic"/>
          </p:nvPr>
        </p:nvSpPr>
        <p:spPr>
          <a:xfrm>
            <a:off x="0" y="0"/>
            <a:ext cx="6108900" cy="68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75" lIns="45700" spcFirstLastPara="1" rIns="45700" wrap="square" tIns="22875"/>
          <a:lstStyle>
            <a:lvl1pPr lv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69"/>
          <p:cNvSpPr/>
          <p:nvPr>
            <p:ph idx="3" type="pic"/>
          </p:nvPr>
        </p:nvSpPr>
        <p:spPr>
          <a:xfrm>
            <a:off x="6096000" y="0"/>
            <a:ext cx="6108900" cy="68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75" lIns="45700" spcFirstLastPara="1" rIns="45700" wrap="square" tIns="22875"/>
          <a:lstStyle>
            <a:lvl1pPr lv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bg>
      <p:bgPr>
        <a:solidFill>
          <a:schemeClr val="accent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0"/>
          <p:cNvSpPr txBox="1"/>
          <p:nvPr>
            <p:ph type="title"/>
          </p:nvPr>
        </p:nvSpPr>
        <p:spPr>
          <a:xfrm>
            <a:off x="4763" y="0"/>
            <a:ext cx="121872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75" lIns="45700" spcFirstLastPara="1" rIns="45700" wrap="square" tIns="228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Work Sans"/>
              <a:buNone/>
              <a:defRPr b="0" i="0" sz="3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Section Header" type="secHead">
  <p:cSld name="SECTION_HEADER">
    <p:bg>
      <p:bgPr>
        <a:solidFill>
          <a:srgbClr val="F4F4F4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6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E97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E8E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Two Content" type="twoObj">
  <p:cSld name="TWO_OBJECTS">
    <p:bg>
      <p:bgPr>
        <a:solidFill>
          <a:srgbClr val="F4F4F4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_Comparison" type="twoTxTwoObj">
  <p:cSld name="TWO_OBJECTS_WITH_TEXT">
    <p:bg>
      <p:bgPr>
        <a:solidFill>
          <a:srgbClr val="F4F4F4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A737B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6A737B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737B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6A737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/>
          <p:nvPr>
            <p:ph type="title"/>
          </p:nvPr>
        </p:nvSpPr>
        <p:spPr>
          <a:xfrm>
            <a:off x="0" y="1"/>
            <a:ext cx="121872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75" lIns="45700" spcFirstLastPara="1" rIns="45700" wrap="square" tIns="228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274C"/>
              </a:buClr>
              <a:buSzPts val="2400"/>
              <a:buFont typeface="Work Sans"/>
              <a:buNone/>
              <a:defRPr b="0" i="0" sz="2400" u="none" cap="none" strike="noStrike">
                <a:solidFill>
                  <a:srgbClr val="1B274C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Work Sans"/>
              <a:buNone/>
              <a:defRPr b="0" i="0" sz="900" u="none" cap="none" strike="noStrike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64" name="Google Shape;264;p52"/>
          <p:cNvSpPr txBox="1"/>
          <p:nvPr>
            <p:ph idx="1" type="body"/>
          </p:nvPr>
        </p:nvSpPr>
        <p:spPr>
          <a:xfrm>
            <a:off x="304800" y="1257300"/>
            <a:ext cx="11582400" cy="49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45700" spcFirstLastPara="1" rIns="45700" wrap="square" tIns="22875"/>
          <a:lstStyle>
            <a:lvl1pPr indent="-3810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"/>
              <a:buChar char="•"/>
              <a:defRPr b="0" i="0" sz="24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7465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Work Sans"/>
              <a:buChar char="•"/>
              <a:defRPr b="0" i="0" sz="23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Char char="•"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Work Sans"/>
              <a:buChar char="•"/>
              <a:defRPr b="0" i="0" sz="19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Relationship Id="rId4" Type="http://schemas.openxmlformats.org/officeDocument/2006/relationships/image" Target="../media/image22.gif"/><Relationship Id="rId5" Type="http://schemas.openxmlformats.org/officeDocument/2006/relationships/image" Target="../media/image21.gif"/><Relationship Id="rId6" Type="http://schemas.openxmlformats.org/officeDocument/2006/relationships/image" Target="../media/image2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30.jpg"/><Relationship Id="rId5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1"/>
          <p:cNvSpPr/>
          <p:nvPr/>
        </p:nvSpPr>
        <p:spPr>
          <a:xfrm>
            <a:off x="870663" y="1218375"/>
            <a:ext cx="5930100" cy="4496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209550">
              <a:srgbClr val="000000">
                <a:alpha val="1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71"/>
          <p:cNvSpPr txBox="1"/>
          <p:nvPr/>
        </p:nvSpPr>
        <p:spPr>
          <a:xfrm>
            <a:off x="1472286" y="2499825"/>
            <a:ext cx="47100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BUILDING A RELIABLE CLOUD BASED BANK IN JAVA</a:t>
            </a:r>
            <a:endParaRPr sz="2400">
              <a:solidFill>
                <a:schemeClr val="accen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75" name="Google Shape;375;p71"/>
          <p:cNvSpPr txBox="1"/>
          <p:nvPr/>
        </p:nvSpPr>
        <p:spPr>
          <a:xfrm>
            <a:off x="1472288" y="3510788"/>
            <a:ext cx="4710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241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Jason Maude</a:t>
            </a:r>
            <a:r>
              <a:rPr lang="en-US"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 - Senior Engineer</a:t>
            </a:r>
            <a:endParaRPr sz="12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241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@jasonmaude</a:t>
            </a:r>
            <a:endParaRPr sz="12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376" name="Google Shape;376;p71"/>
          <p:cNvCxnSpPr/>
          <p:nvPr/>
        </p:nvCxnSpPr>
        <p:spPr>
          <a:xfrm flipH="1" rot="10800000">
            <a:off x="1596300" y="4247325"/>
            <a:ext cx="4508100" cy="2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descr="https://lh3.googleusercontent.com/iPNNC4VfMPdZ65juVDI75qiGVR_NEBj_aAoZNi8nCx33QMxxZjtBd2ire36HfFVjtE81Fon1j3J-jfVpg7fNlQ7hiK-hbYE6EDw0lYF5QieIkmCj0ORSlU4JERLUCMzNB6cVE00OjfM" id="377" name="Google Shape;37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2825" y="2511262"/>
            <a:ext cx="4837962" cy="434673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1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0E3C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7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417778" y="4538650"/>
            <a:ext cx="2835888" cy="31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0"/>
          <p:cNvSpPr txBox="1"/>
          <p:nvPr>
            <p:ph type="title"/>
          </p:nvPr>
        </p:nvSpPr>
        <p:spPr>
          <a:xfrm>
            <a:off x="838200" y="26630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BUILDING</a:t>
            </a:r>
            <a:b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RELIABLE</a:t>
            </a:r>
            <a:b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ARCHITECTURE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55" name="Google Shape;455;p80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0E3C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8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1"/>
          <p:cNvSpPr txBox="1"/>
          <p:nvPr>
            <p:ph type="title"/>
          </p:nvPr>
        </p:nvSpPr>
        <p:spPr>
          <a:xfrm>
            <a:off x="838200" y="381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</a:t>
            </a:r>
            <a:r>
              <a:rPr b="0" i="0" lang="en-US" sz="4000" u="none" cap="none" strike="noStrike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elf-contained systems</a:t>
            </a:r>
            <a:endParaRPr b="0" i="0" sz="4000" u="none" cap="none" strike="noStrike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63" name="Google Shape;463;p81"/>
          <p:cNvSpPr txBox="1"/>
          <p:nvPr>
            <p:ph idx="1" type="body"/>
          </p:nvPr>
        </p:nvSpPr>
        <p:spPr>
          <a:xfrm>
            <a:off x="3149053" y="5307085"/>
            <a:ext cx="5893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E2C1"/>
              </a:buClr>
              <a:buFont typeface="Arial"/>
              <a:buNone/>
            </a:pPr>
            <a:r>
              <a:rPr i="0" lang="en-US" sz="3000" u="none" cap="none" strike="noStrike">
                <a:solidFill>
                  <a:srgbClr val="7433FF"/>
                </a:solidFill>
                <a:latin typeface="Work Sans"/>
                <a:ea typeface="Work Sans"/>
                <a:cs typeface="Work Sans"/>
                <a:sym typeface="Work Sans"/>
              </a:rPr>
              <a:t>http://scs-architecture.org</a:t>
            </a:r>
            <a:endParaRPr i="0" sz="3000" u="none" cap="none" strike="noStrike">
              <a:solidFill>
                <a:srgbClr val="7433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4" name="Google Shape;464;p81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0" y="2259413"/>
            <a:ext cx="28575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8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2"/>
          <p:cNvSpPr txBox="1"/>
          <p:nvPr>
            <p:ph type="title"/>
          </p:nvPr>
        </p:nvSpPr>
        <p:spPr>
          <a:xfrm>
            <a:off x="-12954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Self-contained systems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473" name="Google Shape;473;p8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125" y="1949925"/>
            <a:ext cx="5370000" cy="17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2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150" y="1463700"/>
            <a:ext cx="2824098" cy="28240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2"/>
          <p:cNvSpPr/>
          <p:nvPr/>
        </p:nvSpPr>
        <p:spPr>
          <a:xfrm>
            <a:off x="2363575" y="5611775"/>
            <a:ext cx="793500" cy="765900"/>
          </a:xfrm>
          <a:prstGeom prst="can">
            <a:avLst>
              <a:gd fmla="val 50000" name="adj"/>
            </a:avLst>
          </a:prstGeom>
          <a:solidFill>
            <a:srgbClr val="50E3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82"/>
          <p:cNvSpPr/>
          <p:nvPr/>
        </p:nvSpPr>
        <p:spPr>
          <a:xfrm>
            <a:off x="3345525" y="5611775"/>
            <a:ext cx="793500" cy="765900"/>
          </a:xfrm>
          <a:prstGeom prst="can">
            <a:avLst>
              <a:gd fmla="val 50000" name="adj"/>
            </a:avLst>
          </a:prstGeom>
          <a:solidFill>
            <a:srgbClr val="50E3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82"/>
          <p:cNvSpPr/>
          <p:nvPr/>
        </p:nvSpPr>
        <p:spPr>
          <a:xfrm>
            <a:off x="4327475" y="5611775"/>
            <a:ext cx="793500" cy="765900"/>
          </a:xfrm>
          <a:prstGeom prst="can">
            <a:avLst>
              <a:gd fmla="val 50000" name="adj"/>
            </a:avLst>
          </a:prstGeom>
          <a:solidFill>
            <a:srgbClr val="50E3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82"/>
          <p:cNvSpPr/>
          <p:nvPr/>
        </p:nvSpPr>
        <p:spPr>
          <a:xfrm>
            <a:off x="5309425" y="5611775"/>
            <a:ext cx="793500" cy="765900"/>
          </a:xfrm>
          <a:prstGeom prst="can">
            <a:avLst>
              <a:gd fmla="val 50000" name="adj"/>
            </a:avLst>
          </a:prstGeom>
          <a:solidFill>
            <a:srgbClr val="50E3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82"/>
          <p:cNvSpPr/>
          <p:nvPr/>
        </p:nvSpPr>
        <p:spPr>
          <a:xfrm>
            <a:off x="6291375" y="5611775"/>
            <a:ext cx="793500" cy="765900"/>
          </a:xfrm>
          <a:prstGeom prst="can">
            <a:avLst>
              <a:gd fmla="val 50000" name="adj"/>
            </a:avLst>
          </a:prstGeom>
          <a:solidFill>
            <a:srgbClr val="50E3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82"/>
          <p:cNvSpPr/>
          <p:nvPr/>
        </p:nvSpPr>
        <p:spPr>
          <a:xfrm>
            <a:off x="7273325" y="5611775"/>
            <a:ext cx="793500" cy="765900"/>
          </a:xfrm>
          <a:prstGeom prst="can">
            <a:avLst>
              <a:gd fmla="val 50000" name="adj"/>
            </a:avLst>
          </a:prstGeom>
          <a:solidFill>
            <a:srgbClr val="50E3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82"/>
          <p:cNvSpPr/>
          <p:nvPr/>
        </p:nvSpPr>
        <p:spPr>
          <a:xfrm>
            <a:off x="8255275" y="5611775"/>
            <a:ext cx="793500" cy="765900"/>
          </a:xfrm>
          <a:prstGeom prst="can">
            <a:avLst>
              <a:gd fmla="val 50000" name="adj"/>
            </a:avLst>
          </a:prstGeom>
          <a:solidFill>
            <a:srgbClr val="50E3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82"/>
          <p:cNvSpPr/>
          <p:nvPr/>
        </p:nvSpPr>
        <p:spPr>
          <a:xfrm>
            <a:off x="9237225" y="5611775"/>
            <a:ext cx="793500" cy="765900"/>
          </a:xfrm>
          <a:prstGeom prst="can">
            <a:avLst>
              <a:gd fmla="val 50000" name="adj"/>
            </a:avLst>
          </a:prstGeom>
          <a:solidFill>
            <a:srgbClr val="50E3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82"/>
          <p:cNvSpPr/>
          <p:nvPr/>
        </p:nvSpPr>
        <p:spPr>
          <a:xfrm>
            <a:off x="2370475" y="4639725"/>
            <a:ext cx="765900" cy="765900"/>
          </a:xfrm>
          <a:prstGeom prst="cube">
            <a:avLst>
              <a:gd fmla="val 25000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82"/>
          <p:cNvSpPr/>
          <p:nvPr/>
        </p:nvSpPr>
        <p:spPr>
          <a:xfrm>
            <a:off x="3352425" y="4639725"/>
            <a:ext cx="765900" cy="765900"/>
          </a:xfrm>
          <a:prstGeom prst="cube">
            <a:avLst>
              <a:gd fmla="val 25000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82"/>
          <p:cNvSpPr/>
          <p:nvPr/>
        </p:nvSpPr>
        <p:spPr>
          <a:xfrm>
            <a:off x="4334375" y="4639725"/>
            <a:ext cx="765900" cy="765900"/>
          </a:xfrm>
          <a:prstGeom prst="cube">
            <a:avLst>
              <a:gd fmla="val 25000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2"/>
          <p:cNvSpPr/>
          <p:nvPr/>
        </p:nvSpPr>
        <p:spPr>
          <a:xfrm>
            <a:off x="5316325" y="4639725"/>
            <a:ext cx="765900" cy="765900"/>
          </a:xfrm>
          <a:prstGeom prst="cube">
            <a:avLst>
              <a:gd fmla="val 25000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82"/>
          <p:cNvSpPr/>
          <p:nvPr/>
        </p:nvSpPr>
        <p:spPr>
          <a:xfrm>
            <a:off x="6298275" y="4639725"/>
            <a:ext cx="765900" cy="765900"/>
          </a:xfrm>
          <a:prstGeom prst="cube">
            <a:avLst>
              <a:gd fmla="val 25000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82"/>
          <p:cNvSpPr/>
          <p:nvPr/>
        </p:nvSpPr>
        <p:spPr>
          <a:xfrm>
            <a:off x="7294025" y="4639725"/>
            <a:ext cx="765900" cy="765900"/>
          </a:xfrm>
          <a:prstGeom prst="cube">
            <a:avLst>
              <a:gd fmla="val 25000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82"/>
          <p:cNvSpPr/>
          <p:nvPr/>
        </p:nvSpPr>
        <p:spPr>
          <a:xfrm>
            <a:off x="8262175" y="4639725"/>
            <a:ext cx="765900" cy="765900"/>
          </a:xfrm>
          <a:prstGeom prst="cube">
            <a:avLst>
              <a:gd fmla="val 25000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82"/>
          <p:cNvSpPr/>
          <p:nvPr/>
        </p:nvSpPr>
        <p:spPr>
          <a:xfrm>
            <a:off x="9271725" y="4639725"/>
            <a:ext cx="765900" cy="765900"/>
          </a:xfrm>
          <a:prstGeom prst="cube">
            <a:avLst>
              <a:gd fmla="val 25000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82"/>
          <p:cNvCxnSpPr/>
          <p:nvPr/>
        </p:nvCxnSpPr>
        <p:spPr>
          <a:xfrm>
            <a:off x="2983438" y="3496476"/>
            <a:ext cx="763800" cy="989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82"/>
          <p:cNvCxnSpPr/>
          <p:nvPr/>
        </p:nvCxnSpPr>
        <p:spPr>
          <a:xfrm>
            <a:off x="2983438" y="3508326"/>
            <a:ext cx="1635600" cy="965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82"/>
          <p:cNvCxnSpPr/>
          <p:nvPr/>
        </p:nvCxnSpPr>
        <p:spPr>
          <a:xfrm>
            <a:off x="2983438" y="3496476"/>
            <a:ext cx="2727600" cy="989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82"/>
          <p:cNvCxnSpPr/>
          <p:nvPr/>
        </p:nvCxnSpPr>
        <p:spPr>
          <a:xfrm>
            <a:off x="2983438" y="3480726"/>
            <a:ext cx="3607500" cy="1020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82"/>
          <p:cNvCxnSpPr/>
          <p:nvPr/>
        </p:nvCxnSpPr>
        <p:spPr>
          <a:xfrm flipH="1">
            <a:off x="7853325" y="3754875"/>
            <a:ext cx="974100" cy="7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82"/>
          <p:cNvCxnSpPr/>
          <p:nvPr/>
        </p:nvCxnSpPr>
        <p:spPr>
          <a:xfrm flipH="1">
            <a:off x="6928725" y="3749625"/>
            <a:ext cx="1898700" cy="7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82"/>
          <p:cNvCxnSpPr/>
          <p:nvPr/>
        </p:nvCxnSpPr>
        <p:spPr>
          <a:xfrm flipH="1">
            <a:off x="5899700" y="3746925"/>
            <a:ext cx="2890800" cy="7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82"/>
          <p:cNvCxnSpPr/>
          <p:nvPr/>
        </p:nvCxnSpPr>
        <p:spPr>
          <a:xfrm flipH="1">
            <a:off x="4917525" y="3741675"/>
            <a:ext cx="3909900" cy="7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82"/>
          <p:cNvCxnSpPr/>
          <p:nvPr/>
        </p:nvCxnSpPr>
        <p:spPr>
          <a:xfrm flipH="1">
            <a:off x="8827425" y="3753525"/>
            <a:ext cx="7800" cy="7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1" name="Google Shape;501;p8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82"/>
          <p:cNvCxnSpPr/>
          <p:nvPr/>
        </p:nvCxnSpPr>
        <p:spPr>
          <a:xfrm>
            <a:off x="3150175" y="5061675"/>
            <a:ext cx="2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03" name="Google Shape;503;p82"/>
          <p:cNvCxnSpPr/>
          <p:nvPr/>
        </p:nvCxnSpPr>
        <p:spPr>
          <a:xfrm>
            <a:off x="4124500" y="5054075"/>
            <a:ext cx="2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04" name="Google Shape;504;p82"/>
          <p:cNvCxnSpPr/>
          <p:nvPr/>
        </p:nvCxnSpPr>
        <p:spPr>
          <a:xfrm>
            <a:off x="6095300" y="5068300"/>
            <a:ext cx="2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05" name="Google Shape;505;p82"/>
          <p:cNvCxnSpPr/>
          <p:nvPr/>
        </p:nvCxnSpPr>
        <p:spPr>
          <a:xfrm>
            <a:off x="7070350" y="5067975"/>
            <a:ext cx="2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06" name="Google Shape;506;p82"/>
          <p:cNvCxnSpPr/>
          <p:nvPr/>
        </p:nvCxnSpPr>
        <p:spPr>
          <a:xfrm>
            <a:off x="9048050" y="5067975"/>
            <a:ext cx="20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3"/>
          <p:cNvSpPr txBox="1"/>
          <p:nvPr>
            <p:ph type="title"/>
          </p:nvPr>
        </p:nvSpPr>
        <p:spPr>
          <a:xfrm>
            <a:off x="838200" y="381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Recovery in distributed architectures</a:t>
            </a:r>
            <a:endParaRPr b="0" i="0" sz="4000" u="none" cap="none" strike="noStrike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13" name="Google Shape;513;p83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8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3"/>
          <p:cNvSpPr/>
          <p:nvPr/>
        </p:nvSpPr>
        <p:spPr>
          <a:xfrm>
            <a:off x="2482575" y="1919225"/>
            <a:ext cx="1325700" cy="1325700"/>
          </a:xfrm>
          <a:prstGeom prst="ellipse">
            <a:avLst/>
          </a:prstGeom>
          <a:solidFill>
            <a:srgbClr val="57E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" name="Google Shape;516;p83"/>
          <p:cNvCxnSpPr/>
          <p:nvPr/>
        </p:nvCxnSpPr>
        <p:spPr>
          <a:xfrm>
            <a:off x="3918488" y="2872600"/>
            <a:ext cx="1607700" cy="546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83"/>
          <p:cNvSpPr/>
          <p:nvPr/>
        </p:nvSpPr>
        <p:spPr>
          <a:xfrm>
            <a:off x="6918450" y="5387200"/>
            <a:ext cx="1325700" cy="1325700"/>
          </a:xfrm>
          <a:prstGeom prst="ellipse">
            <a:avLst/>
          </a:prstGeom>
          <a:solidFill>
            <a:srgbClr val="57E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83"/>
          <p:cNvSpPr/>
          <p:nvPr/>
        </p:nvSpPr>
        <p:spPr>
          <a:xfrm>
            <a:off x="2759763" y="4727875"/>
            <a:ext cx="1325700" cy="1325700"/>
          </a:xfrm>
          <a:prstGeom prst="ellipse">
            <a:avLst/>
          </a:prstGeom>
          <a:solidFill>
            <a:srgbClr val="57E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83"/>
          <p:cNvSpPr/>
          <p:nvPr/>
        </p:nvSpPr>
        <p:spPr>
          <a:xfrm>
            <a:off x="5708250" y="2774363"/>
            <a:ext cx="1325700" cy="1325700"/>
          </a:xfrm>
          <a:prstGeom prst="ellipse">
            <a:avLst/>
          </a:prstGeom>
          <a:solidFill>
            <a:srgbClr val="57E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83"/>
          <p:cNvSpPr/>
          <p:nvPr/>
        </p:nvSpPr>
        <p:spPr>
          <a:xfrm>
            <a:off x="9327400" y="2092900"/>
            <a:ext cx="1325700" cy="1325700"/>
          </a:xfrm>
          <a:prstGeom prst="ellipse">
            <a:avLst/>
          </a:prstGeom>
          <a:solidFill>
            <a:srgbClr val="57E2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83"/>
          <p:cNvCxnSpPr/>
          <p:nvPr/>
        </p:nvCxnSpPr>
        <p:spPr>
          <a:xfrm flipH="1" rot="10800000">
            <a:off x="7216025" y="2872600"/>
            <a:ext cx="1929300" cy="409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83"/>
          <p:cNvCxnSpPr/>
          <p:nvPr/>
        </p:nvCxnSpPr>
        <p:spPr>
          <a:xfrm>
            <a:off x="6667056" y="4351218"/>
            <a:ext cx="549000" cy="894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83"/>
          <p:cNvCxnSpPr/>
          <p:nvPr/>
        </p:nvCxnSpPr>
        <p:spPr>
          <a:xfrm>
            <a:off x="4254925" y="5497275"/>
            <a:ext cx="2466900" cy="563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83"/>
          <p:cNvSpPr/>
          <p:nvPr/>
        </p:nvSpPr>
        <p:spPr>
          <a:xfrm>
            <a:off x="2482575" y="1919225"/>
            <a:ext cx="1325700" cy="13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83"/>
          <p:cNvSpPr/>
          <p:nvPr/>
        </p:nvSpPr>
        <p:spPr>
          <a:xfrm>
            <a:off x="5708250" y="2774363"/>
            <a:ext cx="1325700" cy="13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3"/>
          <p:cNvSpPr/>
          <p:nvPr/>
        </p:nvSpPr>
        <p:spPr>
          <a:xfrm>
            <a:off x="6918575" y="5387225"/>
            <a:ext cx="1325700" cy="13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83"/>
          <p:cNvSpPr/>
          <p:nvPr/>
        </p:nvSpPr>
        <p:spPr>
          <a:xfrm>
            <a:off x="9327400" y="2092900"/>
            <a:ext cx="1325700" cy="132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4"/>
          <p:cNvSpPr/>
          <p:nvPr/>
        </p:nvSpPr>
        <p:spPr>
          <a:xfrm>
            <a:off x="1056488" y="1438500"/>
            <a:ext cx="10111500" cy="398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209550">
              <a:srgbClr val="000000">
                <a:alpha val="1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4"/>
          <p:cNvSpPr txBox="1"/>
          <p:nvPr>
            <p:ph type="title"/>
          </p:nvPr>
        </p:nvSpPr>
        <p:spPr>
          <a:xfrm>
            <a:off x="1024013" y="2766150"/>
            <a:ext cx="10143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L.O.A.S.C.T.T.D.I.T.T.E.O.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35" name="Google Shape;535;p84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p8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5"/>
          <p:cNvSpPr/>
          <p:nvPr/>
        </p:nvSpPr>
        <p:spPr>
          <a:xfrm>
            <a:off x="806150" y="1438500"/>
            <a:ext cx="10111500" cy="3981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209550">
              <a:srgbClr val="000000">
                <a:alpha val="1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85"/>
          <p:cNvSpPr txBox="1"/>
          <p:nvPr>
            <p:ph type="title"/>
          </p:nvPr>
        </p:nvSpPr>
        <p:spPr>
          <a:xfrm>
            <a:off x="604100" y="2646252"/>
            <a:ext cx="105156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DITTO architecture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44" name="Google Shape;544;p85"/>
          <p:cNvSpPr txBox="1"/>
          <p:nvPr/>
        </p:nvSpPr>
        <p:spPr>
          <a:xfrm>
            <a:off x="0" y="3561500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en-US" sz="18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d</a:t>
            </a:r>
            <a:r>
              <a:rPr lang="en-US" sz="18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o idempotent things to oth</a:t>
            </a:r>
            <a:r>
              <a:rPr lang="en-US" sz="18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ers)</a:t>
            </a:r>
            <a:endParaRPr sz="18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5" name="Google Shape;545;p85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8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6"/>
          <p:cNvSpPr txBox="1"/>
          <p:nvPr>
            <p:ph type="title"/>
          </p:nvPr>
        </p:nvSpPr>
        <p:spPr>
          <a:xfrm>
            <a:off x="806775" y="3668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DITTO architecture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53" name="Google Shape;553;p86"/>
          <p:cNvSpPr txBox="1"/>
          <p:nvPr>
            <p:ph idx="1" type="body"/>
          </p:nvPr>
        </p:nvSpPr>
        <p:spPr>
          <a:xfrm>
            <a:off x="958400" y="1714497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Do everything at least once and at most once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90500" lvl="1" marL="685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Retry (at least once)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90500" lvl="1" marL="685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Idempotency (at most once)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Work towards correctness, eventual consistency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90500" lvl="1" marL="6858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Reduce synchronicity to a minimum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90500" lvl="1" marL="6858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Save all requests to the database first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Keep the smarts in the services, not in the pipes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No distributed transactions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Do not trust other services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4" name="Google Shape;554;p86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8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7"/>
          <p:cNvSpPr/>
          <p:nvPr/>
        </p:nvSpPr>
        <p:spPr>
          <a:xfrm>
            <a:off x="5089880" y="2590518"/>
            <a:ext cx="679200" cy="67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2" name="Google Shape;562;p87"/>
          <p:cNvCxnSpPr/>
          <p:nvPr/>
        </p:nvCxnSpPr>
        <p:spPr>
          <a:xfrm>
            <a:off x="3870680" y="2847420"/>
            <a:ext cx="793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563" name="Google Shape;563;p87"/>
          <p:cNvCxnSpPr/>
          <p:nvPr/>
        </p:nvCxnSpPr>
        <p:spPr>
          <a:xfrm flipH="1">
            <a:off x="3870582" y="3080685"/>
            <a:ext cx="7932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64" name="Google Shape;564;p87"/>
          <p:cNvSpPr txBox="1"/>
          <p:nvPr/>
        </p:nvSpPr>
        <p:spPr>
          <a:xfrm>
            <a:off x="3842688" y="2345729"/>
            <a:ext cx="8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u="none" cap="none" strike="noStrike">
                <a:latin typeface="Work Sans"/>
                <a:ea typeface="Work Sans"/>
                <a:cs typeface="Work Sans"/>
                <a:sym typeface="Work Sans"/>
              </a:rPr>
              <a:t>POST</a:t>
            </a:r>
            <a:endParaRPr i="0" u="none" cap="none" strike="noStrike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5" name="Google Shape;565;p87"/>
          <p:cNvSpPr/>
          <p:nvPr/>
        </p:nvSpPr>
        <p:spPr>
          <a:xfrm>
            <a:off x="3151419" y="3272245"/>
            <a:ext cx="231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u="none" cap="none" strike="noStrike">
                <a:latin typeface="Work Sans"/>
                <a:ea typeface="Work Sans"/>
                <a:cs typeface="Work Sans"/>
                <a:sym typeface="Work Sans"/>
              </a:rPr>
              <a:t>201 Created {uuid}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66" name="Google Shape;566;p87"/>
          <p:cNvGrpSpPr/>
          <p:nvPr/>
        </p:nvGrpSpPr>
        <p:grpSpPr>
          <a:xfrm>
            <a:off x="5089880" y="3669945"/>
            <a:ext cx="2725097" cy="1335596"/>
            <a:chOff x="5089880" y="3288945"/>
            <a:chExt cx="2725097" cy="1335596"/>
          </a:xfrm>
        </p:grpSpPr>
        <p:sp>
          <p:nvSpPr>
            <p:cNvPr id="567" name="Google Shape;567;p87"/>
            <p:cNvSpPr/>
            <p:nvPr/>
          </p:nvSpPr>
          <p:spPr>
            <a:xfrm>
              <a:off x="5089880" y="3581007"/>
              <a:ext cx="679200" cy="67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568" name="Google Shape;568;p87"/>
            <p:cNvSpPr/>
            <p:nvPr/>
          </p:nvSpPr>
          <p:spPr>
            <a:xfrm>
              <a:off x="7135777" y="3581007"/>
              <a:ext cx="679200" cy="67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569" name="Google Shape;569;p87"/>
            <p:cNvCxnSpPr/>
            <p:nvPr/>
          </p:nvCxnSpPr>
          <p:spPr>
            <a:xfrm>
              <a:off x="6100080" y="3837909"/>
              <a:ext cx="7932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cxnSp>
          <p:nvCxnSpPr>
            <p:cNvPr id="570" name="Google Shape;570;p87"/>
            <p:cNvCxnSpPr/>
            <p:nvPr/>
          </p:nvCxnSpPr>
          <p:spPr>
            <a:xfrm flipH="1">
              <a:off x="6099982" y="4071174"/>
              <a:ext cx="793200" cy="30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sp>
          <p:nvSpPr>
            <p:cNvPr id="571" name="Google Shape;571;p87"/>
            <p:cNvSpPr txBox="1"/>
            <p:nvPr/>
          </p:nvSpPr>
          <p:spPr>
            <a:xfrm>
              <a:off x="5785000" y="3288945"/>
              <a:ext cx="140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PUT {uuid}</a:t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72" name="Google Shape;572;p87"/>
            <p:cNvSpPr/>
            <p:nvPr/>
          </p:nvSpPr>
          <p:spPr>
            <a:xfrm>
              <a:off x="5632163" y="4255241"/>
              <a:ext cx="172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202 Accepted</a:t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573" name="Google Shape;573;p87"/>
          <p:cNvGrpSpPr/>
          <p:nvPr/>
        </p:nvGrpSpPr>
        <p:grpSpPr>
          <a:xfrm>
            <a:off x="7135777" y="4884871"/>
            <a:ext cx="2725097" cy="1362582"/>
            <a:chOff x="7135777" y="4503871"/>
            <a:chExt cx="2725097" cy="1362582"/>
          </a:xfrm>
        </p:grpSpPr>
        <p:sp>
          <p:nvSpPr>
            <p:cNvPr id="574" name="Google Shape;574;p87"/>
            <p:cNvSpPr/>
            <p:nvPr/>
          </p:nvSpPr>
          <p:spPr>
            <a:xfrm>
              <a:off x="7135777" y="4850578"/>
              <a:ext cx="679200" cy="67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575" name="Google Shape;575;p87"/>
            <p:cNvSpPr/>
            <p:nvPr/>
          </p:nvSpPr>
          <p:spPr>
            <a:xfrm>
              <a:off x="9181674" y="4845544"/>
              <a:ext cx="679200" cy="67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576" name="Google Shape;576;p87"/>
            <p:cNvCxnSpPr/>
            <p:nvPr/>
          </p:nvCxnSpPr>
          <p:spPr>
            <a:xfrm>
              <a:off x="8108205" y="5079821"/>
              <a:ext cx="7932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cxnSp>
          <p:nvCxnSpPr>
            <p:cNvPr id="577" name="Google Shape;577;p87"/>
            <p:cNvCxnSpPr/>
            <p:nvPr/>
          </p:nvCxnSpPr>
          <p:spPr>
            <a:xfrm flipH="1">
              <a:off x="8108106" y="5313086"/>
              <a:ext cx="793200" cy="30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sp>
          <p:nvSpPr>
            <p:cNvPr id="578" name="Google Shape;578;p87"/>
            <p:cNvSpPr txBox="1"/>
            <p:nvPr/>
          </p:nvSpPr>
          <p:spPr>
            <a:xfrm>
              <a:off x="7781483" y="4503871"/>
              <a:ext cx="140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PUT {uuid}</a:t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79" name="Google Shape;579;p87"/>
            <p:cNvSpPr/>
            <p:nvPr/>
          </p:nvSpPr>
          <p:spPr>
            <a:xfrm>
              <a:off x="7640288" y="5497153"/>
              <a:ext cx="172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202 Accepted</a:t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580" name="Google Shape;580;p87"/>
          <p:cNvSpPr txBox="1"/>
          <p:nvPr/>
        </p:nvSpPr>
        <p:spPr>
          <a:xfrm>
            <a:off x="6914616" y="1743312"/>
            <a:ext cx="11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payment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1" name="Google Shape;581;p87"/>
          <p:cNvSpPr txBox="1"/>
          <p:nvPr/>
        </p:nvSpPr>
        <p:spPr>
          <a:xfrm>
            <a:off x="4781477" y="1746933"/>
            <a:ext cx="129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customer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2" name="Google Shape;582;p87"/>
          <p:cNvSpPr txBox="1"/>
          <p:nvPr/>
        </p:nvSpPr>
        <p:spPr>
          <a:xfrm>
            <a:off x="9153708" y="1743312"/>
            <a:ext cx="73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bank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3" name="Google Shape;583;p87"/>
          <p:cNvSpPr txBox="1"/>
          <p:nvPr/>
        </p:nvSpPr>
        <p:spPr>
          <a:xfrm>
            <a:off x="2302988" y="2590525"/>
            <a:ext cx="11217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Make a payment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4" name="Google Shape;584;p87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8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7"/>
          <p:cNvSpPr txBox="1"/>
          <p:nvPr>
            <p:ph type="title"/>
          </p:nvPr>
        </p:nvSpPr>
        <p:spPr>
          <a:xfrm>
            <a:off x="806775" y="36689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DITTO in action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8"/>
          <p:cNvSpPr/>
          <p:nvPr/>
        </p:nvSpPr>
        <p:spPr>
          <a:xfrm>
            <a:off x="2886268" y="696092"/>
            <a:ext cx="679200" cy="67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cxnSp>
        <p:nvCxnSpPr>
          <p:cNvPr id="593" name="Google Shape;593;p88"/>
          <p:cNvCxnSpPr/>
          <p:nvPr/>
        </p:nvCxnSpPr>
        <p:spPr>
          <a:xfrm>
            <a:off x="1667068" y="952994"/>
            <a:ext cx="7932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594" name="Google Shape;594;p88"/>
          <p:cNvCxnSpPr/>
          <p:nvPr/>
        </p:nvCxnSpPr>
        <p:spPr>
          <a:xfrm flipH="1">
            <a:off x="1666970" y="1186259"/>
            <a:ext cx="7932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95" name="Google Shape;595;p88"/>
          <p:cNvSpPr txBox="1"/>
          <p:nvPr/>
        </p:nvSpPr>
        <p:spPr>
          <a:xfrm>
            <a:off x="1639076" y="451303"/>
            <a:ext cx="8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Work Sans"/>
                <a:ea typeface="Work Sans"/>
                <a:cs typeface="Work Sans"/>
                <a:sym typeface="Work Sans"/>
              </a:rPr>
              <a:t>POST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96" name="Google Shape;596;p88"/>
          <p:cNvGrpSpPr/>
          <p:nvPr/>
        </p:nvGrpSpPr>
        <p:grpSpPr>
          <a:xfrm>
            <a:off x="4932165" y="4118921"/>
            <a:ext cx="2725097" cy="1019865"/>
            <a:chOff x="4932165" y="4118921"/>
            <a:chExt cx="2725097" cy="1019865"/>
          </a:xfrm>
        </p:grpSpPr>
        <p:sp>
          <p:nvSpPr>
            <p:cNvPr id="597" name="Google Shape;597;p88"/>
            <p:cNvSpPr/>
            <p:nvPr/>
          </p:nvSpPr>
          <p:spPr>
            <a:xfrm>
              <a:off x="4932165" y="4459586"/>
              <a:ext cx="679200" cy="67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598" name="Google Shape;598;p88"/>
            <p:cNvSpPr/>
            <p:nvPr/>
          </p:nvSpPr>
          <p:spPr>
            <a:xfrm>
              <a:off x="6978062" y="4454552"/>
              <a:ext cx="679200" cy="67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599" name="Google Shape;599;p88"/>
            <p:cNvCxnSpPr/>
            <p:nvPr/>
          </p:nvCxnSpPr>
          <p:spPr>
            <a:xfrm>
              <a:off x="5904592" y="4694871"/>
              <a:ext cx="7932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sp>
          <p:nvSpPr>
            <p:cNvPr id="600" name="Google Shape;600;p88"/>
            <p:cNvSpPr txBox="1"/>
            <p:nvPr/>
          </p:nvSpPr>
          <p:spPr>
            <a:xfrm>
              <a:off x="5577870" y="4118921"/>
              <a:ext cx="140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PUT {uuid}</a:t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cxnSp>
          <p:nvCxnSpPr>
            <p:cNvPr id="601" name="Google Shape;601;p88"/>
            <p:cNvCxnSpPr/>
            <p:nvPr/>
          </p:nvCxnSpPr>
          <p:spPr>
            <a:xfrm flipH="1">
              <a:off x="5904494" y="4897085"/>
              <a:ext cx="793200" cy="300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dash"/>
              <a:miter lim="8000"/>
              <a:headEnd len="sm" w="sm" type="none"/>
              <a:tailEnd len="med" w="med" type="triangle"/>
            </a:ln>
          </p:spPr>
        </p:cxnSp>
      </p:grpSp>
      <p:sp>
        <p:nvSpPr>
          <p:cNvPr id="602" name="Google Shape;602;p88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3" name="Google Shape;603;p8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8"/>
          <p:cNvSpPr txBox="1"/>
          <p:nvPr/>
        </p:nvSpPr>
        <p:spPr>
          <a:xfrm>
            <a:off x="4726679" y="134962"/>
            <a:ext cx="11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payment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5" name="Google Shape;605;p88"/>
          <p:cNvSpPr txBox="1"/>
          <p:nvPr/>
        </p:nvSpPr>
        <p:spPr>
          <a:xfrm>
            <a:off x="2593540" y="138583"/>
            <a:ext cx="129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customer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6" name="Google Shape;606;p88"/>
          <p:cNvSpPr txBox="1"/>
          <p:nvPr/>
        </p:nvSpPr>
        <p:spPr>
          <a:xfrm>
            <a:off x="6921945" y="134962"/>
            <a:ext cx="73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bank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07" name="Google Shape;607;p88"/>
          <p:cNvGrpSpPr/>
          <p:nvPr/>
        </p:nvGrpSpPr>
        <p:grpSpPr>
          <a:xfrm>
            <a:off x="3428550" y="4597024"/>
            <a:ext cx="8086450" cy="2148008"/>
            <a:chOff x="3428550" y="4597024"/>
            <a:chExt cx="8086450" cy="2148008"/>
          </a:xfrm>
        </p:grpSpPr>
        <p:sp>
          <p:nvSpPr>
            <p:cNvPr id="608" name="Google Shape;608;p88"/>
            <p:cNvSpPr/>
            <p:nvPr/>
          </p:nvSpPr>
          <p:spPr>
            <a:xfrm>
              <a:off x="4932165" y="5729157"/>
              <a:ext cx="679200" cy="67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609" name="Google Shape;609;p88"/>
            <p:cNvSpPr/>
            <p:nvPr/>
          </p:nvSpPr>
          <p:spPr>
            <a:xfrm>
              <a:off x="6978062" y="5724123"/>
              <a:ext cx="679200" cy="67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610" name="Google Shape;610;p88"/>
            <p:cNvCxnSpPr/>
            <p:nvPr/>
          </p:nvCxnSpPr>
          <p:spPr>
            <a:xfrm>
              <a:off x="5904592" y="5958400"/>
              <a:ext cx="7932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cxnSp>
          <p:nvCxnSpPr>
            <p:cNvPr id="611" name="Google Shape;611;p88"/>
            <p:cNvCxnSpPr/>
            <p:nvPr/>
          </p:nvCxnSpPr>
          <p:spPr>
            <a:xfrm flipH="1">
              <a:off x="5904494" y="6191665"/>
              <a:ext cx="793200" cy="30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sp>
          <p:nvSpPr>
            <p:cNvPr id="612" name="Google Shape;612;p88"/>
            <p:cNvSpPr txBox="1"/>
            <p:nvPr/>
          </p:nvSpPr>
          <p:spPr>
            <a:xfrm>
              <a:off x="5577870" y="5398492"/>
              <a:ext cx="140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PUT {uuid}</a:t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13" name="Google Shape;613;p88"/>
            <p:cNvSpPr/>
            <p:nvPr/>
          </p:nvSpPr>
          <p:spPr>
            <a:xfrm>
              <a:off x="5436675" y="6375732"/>
              <a:ext cx="172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202 Accepted</a:t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14" name="Google Shape;614;p88"/>
            <p:cNvSpPr/>
            <p:nvPr/>
          </p:nvSpPr>
          <p:spPr>
            <a:xfrm>
              <a:off x="4423692" y="4597024"/>
              <a:ext cx="417900" cy="17787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88"/>
            <p:cNvSpPr txBox="1"/>
            <p:nvPr/>
          </p:nvSpPr>
          <p:spPr>
            <a:xfrm>
              <a:off x="3428550" y="5272040"/>
              <a:ext cx="80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retry</a:t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16" name="Google Shape;616;p88"/>
            <p:cNvSpPr txBox="1"/>
            <p:nvPr/>
          </p:nvSpPr>
          <p:spPr>
            <a:xfrm>
              <a:off x="7983400" y="5272050"/>
              <a:ext cx="3531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Idempotency</a:t>
              </a: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 provides “at most once”</a:t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617" name="Google Shape;617;p88"/>
          <p:cNvGrpSpPr/>
          <p:nvPr/>
        </p:nvGrpSpPr>
        <p:grpSpPr>
          <a:xfrm>
            <a:off x="1405386" y="2176935"/>
            <a:ext cx="9848614" cy="2299991"/>
            <a:chOff x="1405386" y="2176935"/>
            <a:chExt cx="9848614" cy="2299991"/>
          </a:xfrm>
        </p:grpSpPr>
        <p:sp>
          <p:nvSpPr>
            <p:cNvPr id="618" name="Google Shape;618;p88"/>
            <p:cNvSpPr txBox="1"/>
            <p:nvPr/>
          </p:nvSpPr>
          <p:spPr>
            <a:xfrm>
              <a:off x="7983400" y="2881625"/>
              <a:ext cx="327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Retry provides “at least once”</a:t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619" name="Google Shape;619;p88"/>
            <p:cNvGrpSpPr/>
            <p:nvPr/>
          </p:nvGrpSpPr>
          <p:grpSpPr>
            <a:xfrm>
              <a:off x="1405386" y="2176935"/>
              <a:ext cx="4205979" cy="2299991"/>
              <a:chOff x="1405386" y="2176935"/>
              <a:chExt cx="4205979" cy="2299991"/>
            </a:xfrm>
          </p:grpSpPr>
          <p:sp>
            <p:nvSpPr>
              <p:cNvPr id="620" name="Google Shape;620;p88"/>
              <p:cNvSpPr/>
              <p:nvPr/>
            </p:nvSpPr>
            <p:spPr>
              <a:xfrm>
                <a:off x="2886268" y="3337152"/>
                <a:ext cx="679200" cy="679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621" name="Google Shape;621;p88"/>
              <p:cNvSpPr/>
              <p:nvPr/>
            </p:nvSpPr>
            <p:spPr>
              <a:xfrm>
                <a:off x="4932165" y="3337152"/>
                <a:ext cx="679200" cy="679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622" name="Google Shape;622;p88"/>
              <p:cNvCxnSpPr/>
              <p:nvPr/>
            </p:nvCxnSpPr>
            <p:spPr>
              <a:xfrm>
                <a:off x="3896467" y="3690294"/>
                <a:ext cx="7932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miter lim="8000"/>
                <a:headEnd len="sm" w="sm" type="none"/>
                <a:tailEnd len="med" w="med" type="triangle"/>
              </a:ln>
            </p:spPr>
          </p:cxnSp>
          <p:cxnSp>
            <p:nvCxnSpPr>
              <p:cNvPr id="623" name="Google Shape;623;p88"/>
              <p:cNvCxnSpPr/>
              <p:nvPr/>
            </p:nvCxnSpPr>
            <p:spPr>
              <a:xfrm flipH="1">
                <a:off x="3896369" y="3923559"/>
                <a:ext cx="793200" cy="3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miter lim="8000"/>
                <a:headEnd len="sm" w="sm" type="none"/>
                <a:tailEnd len="med" w="med" type="triangle"/>
              </a:ln>
            </p:spPr>
          </p:cxnSp>
          <p:sp>
            <p:nvSpPr>
              <p:cNvPr id="624" name="Google Shape;624;p88"/>
              <p:cNvSpPr/>
              <p:nvPr/>
            </p:nvSpPr>
            <p:spPr>
              <a:xfrm>
                <a:off x="3428550" y="4107626"/>
                <a:ext cx="1728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latin typeface="Work Sans"/>
                    <a:ea typeface="Work Sans"/>
                    <a:cs typeface="Work Sans"/>
                    <a:sym typeface="Work Sans"/>
                  </a:rPr>
                  <a:t>202 Accepted</a:t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25" name="Google Shape;625;p88"/>
              <p:cNvSpPr/>
              <p:nvPr/>
            </p:nvSpPr>
            <p:spPr>
              <a:xfrm>
                <a:off x="2404239" y="2176935"/>
                <a:ext cx="417900" cy="1778700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88"/>
              <p:cNvSpPr txBox="1"/>
              <p:nvPr/>
            </p:nvSpPr>
            <p:spPr>
              <a:xfrm>
                <a:off x="1405386" y="2881623"/>
                <a:ext cx="806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1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dk2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retry</a:t>
                </a:r>
                <a:endParaRPr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27" name="Google Shape;627;p88"/>
              <p:cNvSpPr txBox="1"/>
              <p:nvPr/>
            </p:nvSpPr>
            <p:spPr>
              <a:xfrm>
                <a:off x="3549962" y="3150507"/>
                <a:ext cx="1400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latin typeface="Work Sans"/>
                    <a:ea typeface="Work Sans"/>
                    <a:cs typeface="Work Sans"/>
                    <a:sym typeface="Work Sans"/>
                  </a:rPr>
                  <a:t>PUT {uuid}</a:t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grpSp>
        <p:nvGrpSpPr>
          <p:cNvPr id="628" name="Google Shape;628;p88"/>
          <p:cNvGrpSpPr/>
          <p:nvPr/>
        </p:nvGrpSpPr>
        <p:grpSpPr>
          <a:xfrm>
            <a:off x="2886268" y="1807632"/>
            <a:ext cx="2725097" cy="939149"/>
            <a:chOff x="2886268" y="1807632"/>
            <a:chExt cx="2725097" cy="939149"/>
          </a:xfrm>
        </p:grpSpPr>
        <p:sp>
          <p:nvSpPr>
            <p:cNvPr id="629" name="Google Shape;629;p88"/>
            <p:cNvSpPr/>
            <p:nvPr/>
          </p:nvSpPr>
          <p:spPr>
            <a:xfrm>
              <a:off x="2886268" y="2067581"/>
              <a:ext cx="679200" cy="679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630" name="Google Shape;630;p88"/>
            <p:cNvSpPr/>
            <p:nvPr/>
          </p:nvSpPr>
          <p:spPr>
            <a:xfrm>
              <a:off x="4932165" y="2067581"/>
              <a:ext cx="679200" cy="679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631" name="Google Shape;631;p88"/>
            <p:cNvCxnSpPr/>
            <p:nvPr/>
          </p:nvCxnSpPr>
          <p:spPr>
            <a:xfrm>
              <a:off x="3896467" y="2324483"/>
              <a:ext cx="7932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sp>
          <p:nvSpPr>
            <p:cNvPr id="632" name="Google Shape;632;p88"/>
            <p:cNvSpPr txBox="1"/>
            <p:nvPr/>
          </p:nvSpPr>
          <p:spPr>
            <a:xfrm>
              <a:off x="3549962" y="1807632"/>
              <a:ext cx="140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Work Sans"/>
                  <a:ea typeface="Work Sans"/>
                  <a:cs typeface="Work Sans"/>
                  <a:sym typeface="Work Sans"/>
                </a:rPr>
                <a:t>PUT {uuid}</a:t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633" name="Google Shape;633;p88"/>
          <p:cNvSpPr/>
          <p:nvPr/>
        </p:nvSpPr>
        <p:spPr>
          <a:xfrm>
            <a:off x="896581" y="1380307"/>
            <a:ext cx="231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u="none" cap="none" strike="noStrike">
                <a:latin typeface="Work Sans"/>
                <a:ea typeface="Work Sans"/>
                <a:cs typeface="Work Sans"/>
                <a:sym typeface="Work Sans"/>
              </a:rPr>
              <a:t>201 Created {uuid}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9"/>
          <p:cNvSpPr txBox="1"/>
          <p:nvPr>
            <p:ph type="title"/>
          </p:nvPr>
        </p:nvSpPr>
        <p:spPr>
          <a:xfrm>
            <a:off x="838200" y="36082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Catch-up processing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40" name="Google Shape;640;p89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1" name="Google Shape;641;p8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9"/>
          <p:cNvSpPr/>
          <p:nvPr/>
        </p:nvSpPr>
        <p:spPr>
          <a:xfrm>
            <a:off x="2176750" y="5201625"/>
            <a:ext cx="1312800" cy="1267200"/>
          </a:xfrm>
          <a:prstGeom prst="can">
            <a:avLst>
              <a:gd fmla="val 50000" name="adj"/>
            </a:avLst>
          </a:prstGeom>
          <a:solidFill>
            <a:srgbClr val="50E3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9"/>
          <p:cNvSpPr/>
          <p:nvPr/>
        </p:nvSpPr>
        <p:spPr>
          <a:xfrm>
            <a:off x="1742650" y="1776300"/>
            <a:ext cx="2181000" cy="2181000"/>
          </a:xfrm>
          <a:prstGeom prst="roundRect">
            <a:avLst>
              <a:gd fmla="val 16667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9"/>
          <p:cNvSpPr txBox="1"/>
          <p:nvPr/>
        </p:nvSpPr>
        <p:spPr>
          <a:xfrm>
            <a:off x="1889286" y="1874121"/>
            <a:ext cx="19188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Catch Up Processor</a:t>
            </a:r>
            <a:endParaRPr sz="2800">
              <a:solidFill>
                <a:srgbClr val="FFFFFF"/>
              </a:solidFill>
            </a:endParaRPr>
          </a:p>
        </p:txBody>
      </p:sp>
      <p:cxnSp>
        <p:nvCxnSpPr>
          <p:cNvPr id="645" name="Google Shape;645;p89"/>
          <p:cNvCxnSpPr/>
          <p:nvPr/>
        </p:nvCxnSpPr>
        <p:spPr>
          <a:xfrm rot="10800000">
            <a:off x="2833138" y="4149413"/>
            <a:ext cx="0" cy="860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46" name="Google Shape;646;p89"/>
          <p:cNvGrpSpPr/>
          <p:nvPr/>
        </p:nvGrpSpPr>
        <p:grpSpPr>
          <a:xfrm>
            <a:off x="7240275" y="1776300"/>
            <a:ext cx="1091400" cy="1091400"/>
            <a:chOff x="6678150" y="1776300"/>
            <a:chExt cx="1091400" cy="1091400"/>
          </a:xfrm>
        </p:grpSpPr>
        <p:sp>
          <p:nvSpPr>
            <p:cNvPr id="647" name="Google Shape;647;p89"/>
            <p:cNvSpPr/>
            <p:nvPr/>
          </p:nvSpPr>
          <p:spPr>
            <a:xfrm>
              <a:off x="6678150" y="1776300"/>
              <a:ext cx="1091400" cy="1091400"/>
            </a:xfrm>
            <a:prstGeom prst="roundRect">
              <a:avLst>
                <a:gd fmla="val 16667" name="adj"/>
              </a:avLst>
            </a:prstGeom>
            <a:solidFill>
              <a:srgbClr val="743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9"/>
            <p:cNvSpPr txBox="1"/>
            <p:nvPr/>
          </p:nvSpPr>
          <p:spPr>
            <a:xfrm>
              <a:off x="6745575" y="1874125"/>
              <a:ext cx="9555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</a:rPr>
                <a:t>RC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sp>
        <p:nvSpPr>
          <p:cNvPr id="649" name="Google Shape;649;p89"/>
          <p:cNvSpPr/>
          <p:nvPr/>
        </p:nvSpPr>
        <p:spPr>
          <a:xfrm>
            <a:off x="7240275" y="3109175"/>
            <a:ext cx="1091400" cy="1091400"/>
          </a:xfrm>
          <a:prstGeom prst="roundRect">
            <a:avLst>
              <a:gd fmla="val 16667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89"/>
          <p:cNvSpPr txBox="1"/>
          <p:nvPr/>
        </p:nvSpPr>
        <p:spPr>
          <a:xfrm>
            <a:off x="7307700" y="3207000"/>
            <a:ext cx="955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RC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51" name="Google Shape;651;p89"/>
          <p:cNvSpPr/>
          <p:nvPr/>
        </p:nvSpPr>
        <p:spPr>
          <a:xfrm>
            <a:off x="7240275" y="4442050"/>
            <a:ext cx="1091400" cy="1091400"/>
          </a:xfrm>
          <a:prstGeom prst="roundRect">
            <a:avLst>
              <a:gd fmla="val 16667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89"/>
          <p:cNvSpPr txBox="1"/>
          <p:nvPr/>
        </p:nvSpPr>
        <p:spPr>
          <a:xfrm>
            <a:off x="7307700" y="4539875"/>
            <a:ext cx="955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RC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653" name="Google Shape;653;p89"/>
          <p:cNvCxnSpPr/>
          <p:nvPr/>
        </p:nvCxnSpPr>
        <p:spPr>
          <a:xfrm flipH="1" rot="10800000">
            <a:off x="4182250" y="2327000"/>
            <a:ext cx="2866800" cy="57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4" name="Google Shape;654;p89"/>
          <p:cNvCxnSpPr/>
          <p:nvPr/>
        </p:nvCxnSpPr>
        <p:spPr>
          <a:xfrm>
            <a:off x="4182250" y="2900600"/>
            <a:ext cx="2822100" cy="730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89"/>
          <p:cNvCxnSpPr/>
          <p:nvPr/>
        </p:nvCxnSpPr>
        <p:spPr>
          <a:xfrm>
            <a:off x="4171025" y="2923075"/>
            <a:ext cx="2844300" cy="2034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6" name="Google Shape;656;p89"/>
          <p:cNvCxnSpPr/>
          <p:nvPr/>
        </p:nvCxnSpPr>
        <p:spPr>
          <a:xfrm>
            <a:off x="8556625" y="2301575"/>
            <a:ext cx="1540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89"/>
          <p:cNvCxnSpPr/>
          <p:nvPr/>
        </p:nvCxnSpPr>
        <p:spPr>
          <a:xfrm>
            <a:off x="10073400" y="2259775"/>
            <a:ext cx="50100" cy="3710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89"/>
          <p:cNvCxnSpPr/>
          <p:nvPr/>
        </p:nvCxnSpPr>
        <p:spPr>
          <a:xfrm rot="10800000">
            <a:off x="3687525" y="5980925"/>
            <a:ext cx="6475800" cy="11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9" name="Google Shape;659;p89"/>
          <p:cNvCxnSpPr/>
          <p:nvPr/>
        </p:nvCxnSpPr>
        <p:spPr>
          <a:xfrm>
            <a:off x="8556625" y="3654875"/>
            <a:ext cx="1540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89"/>
          <p:cNvCxnSpPr/>
          <p:nvPr/>
        </p:nvCxnSpPr>
        <p:spPr>
          <a:xfrm>
            <a:off x="8556625" y="5008175"/>
            <a:ext cx="1540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2"/>
          <p:cNvSpPr txBox="1"/>
          <p:nvPr>
            <p:ph type="title"/>
          </p:nvPr>
        </p:nvSpPr>
        <p:spPr>
          <a:xfrm>
            <a:off x="838200" y="26630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THE PROBLEM</a:t>
            </a:r>
            <a:b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WITH BANKING</a:t>
            </a:r>
            <a:endParaRPr b="0" i="0" sz="4000" u="none" cap="none" strike="noStrike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86" name="Google Shape;386;p72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0E3C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7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0"/>
          <p:cNvSpPr txBox="1"/>
          <p:nvPr>
            <p:ph type="title"/>
          </p:nvPr>
        </p:nvSpPr>
        <p:spPr>
          <a:xfrm>
            <a:off x="854242" y="36546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But why Java?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67" name="Google Shape;667;p90"/>
          <p:cNvSpPr txBox="1"/>
          <p:nvPr>
            <p:ph idx="1" type="body"/>
          </p:nvPr>
        </p:nvSpPr>
        <p:spPr>
          <a:xfrm>
            <a:off x="958392" y="1714512"/>
            <a:ext cx="105156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Exceptions are noisy and difficult to ignore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Reliable ecosystem (user base, tooling, job market, etc)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Integrations with legacy third parties (SOAP etc)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8" name="Google Shape;668;p90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9" name="Google Shape;669;p9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1"/>
          <p:cNvSpPr txBox="1"/>
          <p:nvPr>
            <p:ph type="title"/>
          </p:nvPr>
        </p:nvSpPr>
        <p:spPr>
          <a:xfrm>
            <a:off x="838200" y="26630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THE BENEFITS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OF DITTO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ARCHITECTURE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76" name="Google Shape;676;p91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0E3C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7" name="Google Shape;677;p9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2"/>
          <p:cNvSpPr txBox="1"/>
          <p:nvPr>
            <p:ph type="title"/>
          </p:nvPr>
        </p:nvSpPr>
        <p:spPr>
          <a:xfrm>
            <a:off x="838200" y="26630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Instance termination is safe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84" name="Google Shape;684;p92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5" name="Google Shape;685;p9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3"/>
          <p:cNvSpPr txBox="1"/>
          <p:nvPr>
            <p:ph type="title"/>
          </p:nvPr>
        </p:nvSpPr>
        <p:spPr>
          <a:xfrm>
            <a:off x="838192" y="35676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Continual delivery of back-end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92" name="Google Shape;692;p93"/>
          <p:cNvSpPr txBox="1"/>
          <p:nvPr>
            <p:ph idx="1" type="body"/>
          </p:nvPr>
        </p:nvSpPr>
        <p:spPr>
          <a:xfrm>
            <a:off x="958392" y="1714512"/>
            <a:ext cx="105156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Continual deployment to non-prod, sign-off into prod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Auto build, dockerise, test, scan, deploy &lt; 1h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Code released to production up to 5 times a day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93" name="Google Shape;693;p93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p9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Bi-modal banking IT</a:t>
            </a:r>
            <a:endParaRPr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01" name="Google Shape;701;p94"/>
          <p:cNvSpPr txBox="1"/>
          <p:nvPr>
            <p:ph idx="1" type="body"/>
          </p:nvPr>
        </p:nvSpPr>
        <p:spPr>
          <a:xfrm>
            <a:off x="958400" y="1714499"/>
            <a:ext cx="10515600" cy="47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Incumbent banks operate: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-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legacy backends that move at glacial pace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-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… and try to iterate the customer experience faster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W</a:t>
            </a: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e release the backend at </a:t>
            </a:r>
            <a:r>
              <a:rPr b="1"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10x</a:t>
            </a: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the rate of the mobile apps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-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1-5 backend software releases per day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-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1-2 infrastructure releases per day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-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mobile apps released weekly or fortnightly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2" name="Google Shape;702;p94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p9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The “rolling” giphy</a:t>
            </a:r>
            <a:endParaRPr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710" name="Google Shape;71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0" y="4311513"/>
            <a:ext cx="3301682" cy="256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292" y="4289788"/>
            <a:ext cx="3413331" cy="256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646" y="4301747"/>
            <a:ext cx="3413345" cy="254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39990" y="4289801"/>
            <a:ext cx="2052010" cy="2566812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5"/>
          <p:cNvSpPr txBox="1"/>
          <p:nvPr>
            <p:ph idx="1" type="body"/>
          </p:nvPr>
        </p:nvSpPr>
        <p:spPr>
          <a:xfrm>
            <a:off x="983600" y="1690825"/>
            <a:ext cx="10515600" cy="23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Our auditors loved this one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Yes it’s in our release documentation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Clear signal in engineering channel that is release in progress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5" name="Google Shape;715;p95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6"/>
          <p:cNvSpPr txBox="1"/>
          <p:nvPr>
            <p:ph type="title"/>
          </p:nvPr>
        </p:nvSpPr>
        <p:spPr>
          <a:xfrm>
            <a:off x="958392" y="38881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… and if something goes wrong...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22" name="Google Shape;722;p96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3" name="Google Shape;723;p9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50" y="1714500"/>
            <a:ext cx="5801604" cy="435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075" y="1714506"/>
            <a:ext cx="5801604" cy="4351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Testing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32" name="Google Shape;732;p97"/>
          <p:cNvSpPr txBox="1"/>
          <p:nvPr/>
        </p:nvSpPr>
        <p:spPr>
          <a:xfrm>
            <a:off x="958400" y="1714500"/>
            <a:ext cx="105156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Chat-ops via Slack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Available to all developers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97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00" y="3429008"/>
            <a:ext cx="12192001" cy="123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9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Chaos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42" name="Google Shape;742;p98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3" name="Google Shape;743;p9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1563859"/>
            <a:ext cx="10858500" cy="4724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9"/>
          <p:cNvSpPr txBox="1"/>
          <p:nvPr>
            <p:ph type="title"/>
          </p:nvPr>
        </p:nvSpPr>
        <p:spPr>
          <a:xfrm>
            <a:off x="838200" y="26630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THE FUTURE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51" name="Google Shape;751;p99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0E3C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9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>
            <p:ph type="title"/>
          </p:nvPr>
        </p:nvSpPr>
        <p:spPr>
          <a:xfrm>
            <a:off x="838200" y="2371249"/>
            <a:ext cx="105156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36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“Move fast and break things. Unless you are breaking stuff you are not moving fast enough.”</a:t>
            </a:r>
            <a:endParaRPr b="0" sz="36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sz="3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18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Mark Zuckerberg</a:t>
            </a:r>
            <a:endParaRPr b="0" sz="18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4" name="Google Shape;394;p73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7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0"/>
          <p:cNvSpPr txBox="1"/>
          <p:nvPr>
            <p:ph type="title"/>
          </p:nvPr>
        </p:nvSpPr>
        <p:spPr>
          <a:xfrm>
            <a:off x="838200" y="36082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DITTO at scale: Self DOS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59" name="Google Shape;759;p100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0" name="Google Shape;760;p10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0"/>
          <p:cNvSpPr/>
          <p:nvPr/>
        </p:nvSpPr>
        <p:spPr>
          <a:xfrm>
            <a:off x="2176750" y="5201625"/>
            <a:ext cx="1312800" cy="1267200"/>
          </a:xfrm>
          <a:prstGeom prst="can">
            <a:avLst>
              <a:gd fmla="val 50000" name="adj"/>
            </a:avLst>
          </a:prstGeom>
          <a:solidFill>
            <a:srgbClr val="50E3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00"/>
          <p:cNvSpPr/>
          <p:nvPr/>
        </p:nvSpPr>
        <p:spPr>
          <a:xfrm>
            <a:off x="1742650" y="1776300"/>
            <a:ext cx="2181000" cy="2181000"/>
          </a:xfrm>
          <a:prstGeom prst="roundRect">
            <a:avLst>
              <a:gd fmla="val 16667" name="adj"/>
            </a:avLst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00"/>
          <p:cNvSpPr txBox="1"/>
          <p:nvPr/>
        </p:nvSpPr>
        <p:spPr>
          <a:xfrm>
            <a:off x="1889286" y="1874121"/>
            <a:ext cx="1918800" cy="19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Catch Up Processor</a:t>
            </a:r>
            <a:endParaRPr sz="2800">
              <a:solidFill>
                <a:srgbClr val="FFFFFF"/>
              </a:solidFill>
            </a:endParaRPr>
          </a:p>
        </p:txBody>
      </p:sp>
      <p:cxnSp>
        <p:nvCxnSpPr>
          <p:cNvPr id="764" name="Google Shape;764;p100"/>
          <p:cNvCxnSpPr/>
          <p:nvPr/>
        </p:nvCxnSpPr>
        <p:spPr>
          <a:xfrm rot="10800000">
            <a:off x="2833138" y="4149413"/>
            <a:ext cx="0" cy="860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5" name="Google Shape;765;p100"/>
          <p:cNvCxnSpPr/>
          <p:nvPr/>
        </p:nvCxnSpPr>
        <p:spPr>
          <a:xfrm>
            <a:off x="4182250" y="2900600"/>
            <a:ext cx="4439100" cy="1018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6" name="Google Shape;766;p100"/>
          <p:cNvCxnSpPr/>
          <p:nvPr/>
        </p:nvCxnSpPr>
        <p:spPr>
          <a:xfrm>
            <a:off x="4182250" y="2900600"/>
            <a:ext cx="4439100" cy="1695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7" name="Google Shape;767;p100"/>
          <p:cNvCxnSpPr/>
          <p:nvPr/>
        </p:nvCxnSpPr>
        <p:spPr>
          <a:xfrm>
            <a:off x="4171025" y="2923075"/>
            <a:ext cx="4414800" cy="2278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100"/>
          <p:cNvSpPr/>
          <p:nvPr/>
        </p:nvSpPr>
        <p:spPr>
          <a:xfrm>
            <a:off x="8995525" y="3648575"/>
            <a:ext cx="1861800" cy="1861800"/>
          </a:xfrm>
          <a:prstGeom prst="rect">
            <a:avLst/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1"/>
          <p:cNvSpPr txBox="1"/>
          <p:nvPr>
            <p:ph type="title"/>
          </p:nvPr>
        </p:nvSpPr>
        <p:spPr>
          <a:xfrm>
            <a:off x="838200" y="381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DITTO at scale: Racing to work</a:t>
            </a:r>
            <a:endParaRPr b="0" i="0" sz="4000" u="none" cap="none" strike="noStrike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75" name="Google Shape;775;p101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6" name="Google Shape;776;p10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01"/>
          <p:cNvSpPr/>
          <p:nvPr/>
        </p:nvSpPr>
        <p:spPr>
          <a:xfrm>
            <a:off x="5360025" y="4566225"/>
            <a:ext cx="1312800" cy="1267200"/>
          </a:xfrm>
          <a:prstGeom prst="can">
            <a:avLst>
              <a:gd fmla="val 50000" name="adj"/>
            </a:avLst>
          </a:prstGeom>
          <a:solidFill>
            <a:srgbClr val="50E3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01"/>
          <p:cNvSpPr/>
          <p:nvPr/>
        </p:nvSpPr>
        <p:spPr>
          <a:xfrm>
            <a:off x="8744975" y="2304750"/>
            <a:ext cx="1312800" cy="1312800"/>
          </a:xfrm>
          <a:prstGeom prst="rect">
            <a:avLst/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9" name="Google Shape;779;p101"/>
          <p:cNvCxnSpPr/>
          <p:nvPr/>
        </p:nvCxnSpPr>
        <p:spPr>
          <a:xfrm flipH="1">
            <a:off x="6970200" y="3811250"/>
            <a:ext cx="2394900" cy="1349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0" name="Google Shape;780;p101"/>
          <p:cNvSpPr/>
          <p:nvPr/>
        </p:nvSpPr>
        <p:spPr>
          <a:xfrm flipH="1">
            <a:off x="1975063" y="2304750"/>
            <a:ext cx="1312800" cy="1312800"/>
          </a:xfrm>
          <a:prstGeom prst="rect">
            <a:avLst/>
          </a:prstGeom>
          <a:solidFill>
            <a:srgbClr val="743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1" name="Google Shape;781;p101"/>
          <p:cNvCxnSpPr/>
          <p:nvPr/>
        </p:nvCxnSpPr>
        <p:spPr>
          <a:xfrm>
            <a:off x="2667738" y="3811250"/>
            <a:ext cx="2394900" cy="1349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2"/>
          <p:cNvSpPr txBox="1"/>
          <p:nvPr>
            <p:ph type="title"/>
          </p:nvPr>
        </p:nvSpPr>
        <p:spPr>
          <a:xfrm>
            <a:off x="854242" y="36546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The future of the JVM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8" name="Google Shape;788;p102"/>
          <p:cNvSpPr txBox="1"/>
          <p:nvPr>
            <p:ph idx="1" type="body"/>
          </p:nvPr>
        </p:nvSpPr>
        <p:spPr>
          <a:xfrm>
            <a:off x="958392" y="1714512"/>
            <a:ext cx="105156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Java as an ecosystem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Is the upgrade to Java 9/10/11 worth it?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Could someone else steal the crown?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89" name="Google Shape;789;p102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0" name="Google Shape;790;p10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3"/>
          <p:cNvSpPr txBox="1"/>
          <p:nvPr>
            <p:ph type="title"/>
          </p:nvPr>
        </p:nvSpPr>
        <p:spPr>
          <a:xfrm>
            <a:off x="838200" y="26630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SOME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IMPORTANT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TAKEAWAYS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97" name="Google Shape;797;p103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0E3C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p10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4"/>
          <p:cNvSpPr txBox="1"/>
          <p:nvPr>
            <p:ph type="title"/>
          </p:nvPr>
        </p:nvSpPr>
        <p:spPr>
          <a:xfrm>
            <a:off x="838200" y="27113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Design software to be skeptical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05" name="Google Shape;805;p104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6" name="Google Shape;806;p10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5"/>
          <p:cNvSpPr txBox="1"/>
          <p:nvPr>
            <p:ph type="title"/>
          </p:nvPr>
        </p:nvSpPr>
        <p:spPr>
          <a:xfrm>
            <a:off x="838200" y="27113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Give EVERYTHING a UUID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13" name="Google Shape;813;p105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4" name="Google Shape;814;p10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6"/>
          <p:cNvSpPr txBox="1"/>
          <p:nvPr>
            <p:ph type="title"/>
          </p:nvPr>
        </p:nvSpPr>
        <p:spPr>
          <a:xfrm>
            <a:off x="838200" y="277377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Fire alarms are good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21" name="Google Shape;821;p106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2" name="Google Shape;822;p10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7"/>
          <p:cNvSpPr txBox="1"/>
          <p:nvPr>
            <p:ph type="title"/>
          </p:nvPr>
        </p:nvSpPr>
        <p:spPr>
          <a:xfrm>
            <a:off x="838200" y="27113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You can do anything you can undo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29" name="Google Shape;829;p107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0" name="Google Shape;830;p10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001" y="2627712"/>
            <a:ext cx="1815728" cy="28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08"/>
          <p:cNvSpPr/>
          <p:nvPr/>
        </p:nvSpPr>
        <p:spPr>
          <a:xfrm>
            <a:off x="6237400" y="1180950"/>
            <a:ext cx="5648100" cy="4496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42900" rotWithShape="0" algn="bl" dir="5400000" dist="209550">
              <a:srgbClr val="000000">
                <a:alpha val="1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08"/>
          <p:cNvSpPr txBox="1"/>
          <p:nvPr>
            <p:ph type="title"/>
          </p:nvPr>
        </p:nvSpPr>
        <p:spPr>
          <a:xfrm>
            <a:off x="6480925" y="2096775"/>
            <a:ext cx="5313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Thank you!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839" name="Google Shape;839;p108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0" name="Google Shape;840;p10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08"/>
          <p:cNvSpPr txBox="1"/>
          <p:nvPr>
            <p:ph type="title"/>
          </p:nvPr>
        </p:nvSpPr>
        <p:spPr>
          <a:xfrm>
            <a:off x="6567175" y="3293250"/>
            <a:ext cx="5197800" cy="18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lang="en-US" sz="18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Check out the Starling Developer Podcast!</a:t>
            </a:r>
            <a:endParaRPr b="0" sz="27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sz="14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lang="en-US" sz="14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https://developer.starlingbank.com</a:t>
            </a:r>
            <a:endParaRPr b="0" sz="14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sz="2700">
              <a:solidFill>
                <a:srgbClr val="CCCCCC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lang="en-US" sz="30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@jasonmaude</a:t>
            </a:r>
            <a:endParaRPr b="0" sz="30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842" name="Google Shape;842;p108"/>
          <p:cNvPicPr preferRelativeResize="0"/>
          <p:nvPr/>
        </p:nvPicPr>
        <p:blipFill rotWithShape="1">
          <a:blip r:embed="rId5">
            <a:alphaModFix/>
          </a:blip>
          <a:srcRect b="6180" l="27328" r="28191" t="6885"/>
          <a:stretch/>
        </p:blipFill>
        <p:spPr>
          <a:xfrm>
            <a:off x="1568000" y="1095875"/>
            <a:ext cx="2246726" cy="43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0375" y="5588575"/>
            <a:ext cx="1421400" cy="5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03200" y="5690125"/>
            <a:ext cx="1170600" cy="3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4"/>
          <p:cNvSpPr txBox="1"/>
          <p:nvPr>
            <p:ph type="title"/>
          </p:nvPr>
        </p:nvSpPr>
        <p:spPr>
          <a:xfrm>
            <a:off x="838200" y="2371249"/>
            <a:ext cx="105156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36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“Gringotts was the safest place in the world for something you wanted to hide”</a:t>
            </a:r>
            <a:endParaRPr b="0" sz="36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sz="3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18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Harry Potter and the Philosopher's Stone by J K Rowling</a:t>
            </a:r>
            <a:endParaRPr b="0" sz="18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2" name="Google Shape;402;p74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7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5"/>
          <p:cNvSpPr txBox="1"/>
          <p:nvPr>
            <p:ph type="title"/>
          </p:nvPr>
        </p:nvSpPr>
        <p:spPr>
          <a:xfrm>
            <a:off x="838200" y="26630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 tale of banking woe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10" name="Google Shape;410;p75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7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6"/>
          <p:cNvSpPr txBox="1"/>
          <p:nvPr>
            <p:ph type="title"/>
          </p:nvPr>
        </p:nvSpPr>
        <p:spPr>
          <a:xfrm>
            <a:off x="838200" y="26630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If you develop, y</a:t>
            </a: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ou break things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18" name="Google Shape;418;p76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7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7"/>
          <p:cNvSpPr txBox="1"/>
          <p:nvPr>
            <p:ph type="title"/>
          </p:nvPr>
        </p:nvSpPr>
        <p:spPr>
          <a:xfrm>
            <a:off x="838200" y="26630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WHO ARE</a:t>
            </a:r>
            <a:b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STARLING BANK?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26" name="Google Shape;426;p77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0E3C2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7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8"/>
          <p:cNvSpPr/>
          <p:nvPr/>
        </p:nvSpPr>
        <p:spPr>
          <a:xfrm>
            <a:off x="6285979" y="8420459"/>
            <a:ext cx="5645100" cy="3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Who are Starling Bank?</a:t>
            </a:r>
            <a:endParaRPr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35" name="Google Shape;435;p78"/>
          <p:cNvSpPr txBox="1"/>
          <p:nvPr>
            <p:ph idx="1" type="body"/>
          </p:nvPr>
        </p:nvSpPr>
        <p:spPr>
          <a:xfrm>
            <a:off x="990600" y="1690825"/>
            <a:ext cx="6216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Tech start-up with a banking licence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~100% cloud-based, mobile-only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Mastercard debit card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DDs and faster payments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Location-enriched transaction feed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ApplePay, GooglePay, FitBitPay...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Spending insights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Granular card control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Open APIs &amp; developer platform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6" name="Google Shape;436;p78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7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8"/>
          <p:cNvPicPr preferRelativeResize="0"/>
          <p:nvPr/>
        </p:nvPicPr>
        <p:blipFill rotWithShape="1">
          <a:blip r:embed="rId4">
            <a:alphaModFix/>
          </a:blip>
          <a:srcRect b="1095" l="28640" r="20792" t="22812"/>
          <a:stretch/>
        </p:blipFill>
        <p:spPr>
          <a:xfrm>
            <a:off x="7058170" y="1714500"/>
            <a:ext cx="4100700" cy="411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9"/>
          <p:cNvSpPr txBox="1"/>
          <p:nvPr>
            <p:ph type="title"/>
          </p:nvPr>
        </p:nvSpPr>
        <p:spPr>
          <a:xfrm>
            <a:off x="-1209000" y="35737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lang="en-US" sz="4000">
                <a:solidFill>
                  <a:srgbClr val="7433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We built a bank in a year</a:t>
            </a:r>
            <a:endParaRPr b="0" sz="4000">
              <a:solidFill>
                <a:srgbClr val="7433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445" name="Google Shape;445;p79"/>
          <p:cNvSpPr/>
          <p:nvPr/>
        </p:nvSpPr>
        <p:spPr>
          <a:xfrm>
            <a:off x="0" y="0"/>
            <a:ext cx="67500" cy="6858000"/>
          </a:xfrm>
          <a:prstGeom prst="rect">
            <a:avLst/>
          </a:prstGeom>
          <a:solidFill>
            <a:srgbClr val="5AE6C9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7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086674" y="6468825"/>
            <a:ext cx="1861837" cy="2088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9"/>
          <p:cNvSpPr txBox="1"/>
          <p:nvPr>
            <p:ph idx="1" type="body"/>
          </p:nvPr>
        </p:nvSpPr>
        <p:spPr>
          <a:xfrm>
            <a:off x="990600" y="1690825"/>
            <a:ext cx="6216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Jan 2014 - Founded by Anne Boden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Jun 2014 - Kick-off with Regulators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Sep 2015 - Technical prototypes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Jul 2016 - Granted a partial banking license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Nov 2016 - Launching the alpha app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Feb 2017 - Launching the beta app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Apr 2017 - Granted a full banking license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May 2017 - Public launch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1651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Work Sans"/>
              <a:buChar char="•"/>
            </a:pPr>
            <a:r>
              <a:rPr lang="en-US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Mar 2018 - Awarded Best British Bank</a:t>
            </a:r>
            <a:endParaRPr sz="1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8" name="Google Shape;44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290" y="1714500"/>
            <a:ext cx="4316012" cy="432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tarling Bank">
      <a:dk1>
        <a:srgbClr val="1B264C"/>
      </a:dk1>
      <a:lt1>
        <a:srgbClr val="FFFFFF"/>
      </a:lt1>
      <a:dk2>
        <a:srgbClr val="1B264C"/>
      </a:dk2>
      <a:lt2>
        <a:srgbClr val="E7E6E6"/>
      </a:lt2>
      <a:accent1>
        <a:srgbClr val="7F38FF"/>
      </a:accent1>
      <a:accent2>
        <a:srgbClr val="5AE6C9"/>
      </a:accent2>
      <a:accent3>
        <a:srgbClr val="A5A5A5"/>
      </a:accent3>
      <a:accent4>
        <a:srgbClr val="1B264C"/>
      </a:accent4>
      <a:accent5>
        <a:srgbClr val="FE6E50"/>
      </a:accent5>
      <a:accent6>
        <a:srgbClr val="F7C637"/>
      </a:accent6>
      <a:hlink>
        <a:srgbClr val="F1F2F7"/>
      </a:hlink>
      <a:folHlink>
        <a:srgbClr val="7F38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arling">
  <a:themeElements>
    <a:clrScheme name="Starling Styleguide">
      <a:dk1>
        <a:srgbClr val="363953"/>
      </a:dk1>
      <a:lt1>
        <a:srgbClr val="FFFFFF"/>
      </a:lt1>
      <a:dk2>
        <a:srgbClr val="4A4E73"/>
      </a:dk2>
      <a:lt2>
        <a:srgbClr val="EFEFEF"/>
      </a:lt2>
      <a:accent1>
        <a:srgbClr val="45E3C0"/>
      </a:accent1>
      <a:accent2>
        <a:srgbClr val="16B4F8"/>
      </a:accent2>
      <a:accent3>
        <a:srgbClr val="E1477E"/>
      </a:accent3>
      <a:accent4>
        <a:srgbClr val="EC5B57"/>
      </a:accent4>
      <a:accent5>
        <a:srgbClr val="F9C013"/>
      </a:accent5>
      <a:accent6>
        <a:srgbClr val="151C3A"/>
      </a:accent6>
      <a:hlink>
        <a:srgbClr val="7435FF"/>
      </a:hlink>
      <a:folHlink>
        <a:srgbClr val="69727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Starling">
  <a:themeElements>
    <a:clrScheme name="Starling Styleguide">
      <a:dk1>
        <a:srgbClr val="363953"/>
      </a:dk1>
      <a:lt1>
        <a:srgbClr val="FFFFFF"/>
      </a:lt1>
      <a:dk2>
        <a:srgbClr val="4A4E73"/>
      </a:dk2>
      <a:lt2>
        <a:srgbClr val="EFEFEF"/>
      </a:lt2>
      <a:accent1>
        <a:srgbClr val="45E3C0"/>
      </a:accent1>
      <a:accent2>
        <a:srgbClr val="16B4F8"/>
      </a:accent2>
      <a:accent3>
        <a:srgbClr val="E1477E"/>
      </a:accent3>
      <a:accent4>
        <a:srgbClr val="EC5B57"/>
      </a:accent4>
      <a:accent5>
        <a:srgbClr val="F9C013"/>
      </a:accent5>
      <a:accent6>
        <a:srgbClr val="151C3A"/>
      </a:accent6>
      <a:hlink>
        <a:srgbClr val="7435FF"/>
      </a:hlink>
      <a:folHlink>
        <a:srgbClr val="69727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